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  <p:sldMasterId id="2147483814" r:id="rId2"/>
  </p:sldMasterIdLst>
  <p:notesMasterIdLst>
    <p:notesMasterId r:id="rId34"/>
  </p:notesMasterIdLst>
  <p:sldIdLst>
    <p:sldId id="256" r:id="rId3"/>
    <p:sldId id="258" r:id="rId4"/>
    <p:sldId id="275" r:id="rId5"/>
    <p:sldId id="259" r:id="rId6"/>
    <p:sldId id="260" r:id="rId7"/>
    <p:sldId id="286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89" r:id="rId16"/>
    <p:sldId id="270" r:id="rId17"/>
    <p:sldId id="272" r:id="rId18"/>
    <p:sldId id="276" r:id="rId19"/>
    <p:sldId id="274" r:id="rId20"/>
    <p:sldId id="287" r:id="rId21"/>
    <p:sldId id="277" r:id="rId22"/>
    <p:sldId id="278" r:id="rId23"/>
    <p:sldId id="290" r:id="rId24"/>
    <p:sldId id="279" r:id="rId25"/>
    <p:sldId id="291" r:id="rId26"/>
    <p:sldId id="280" r:id="rId27"/>
    <p:sldId id="281" r:id="rId28"/>
    <p:sldId id="282" r:id="rId29"/>
    <p:sldId id="283" r:id="rId30"/>
    <p:sldId id="288" r:id="rId31"/>
    <p:sldId id="284" r:id="rId32"/>
    <p:sldId id="285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43"/>
  </p:normalViewPr>
  <p:slideViewPr>
    <p:cSldViewPr>
      <p:cViewPr varScale="1">
        <p:scale>
          <a:sx n="119" d="100"/>
          <a:sy n="119" d="100"/>
        </p:scale>
        <p:origin x="198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426BC-D1B1-49FD-9920-D45EC80ECBDE}" type="datetimeFigureOut">
              <a:rPr lang="fr-FR" smtClean="0"/>
              <a:pPr/>
              <a:t>19/11/2018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3D448-292E-4043-80A5-9E3300900D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90441" y="883112"/>
            <a:ext cx="7793216" cy="649912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457200" indent="-457200" algn="l">
              <a:buFontTx/>
              <a:buBlip>
                <a:blip r:embed="rId3"/>
              </a:buBlip>
              <a:defRPr sz="300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fr-FR" dirty="0"/>
              <a:t>TITRE DE VOTRE PRÉSENTATION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81101" y="1533024"/>
            <a:ext cx="5181600" cy="338554"/>
          </a:xfrm>
          <a:prstGeom prst="rect">
            <a:avLst/>
          </a:prstGeom>
        </p:spPr>
        <p:txBody>
          <a:bodyPr wrap="square" lIns="0" tIns="0" bIns="0">
            <a:spAutoFit/>
          </a:bodyPr>
          <a:lstStyle>
            <a:lvl1pPr marL="0" indent="0" algn="l">
              <a:buNone/>
              <a:defRPr sz="22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PLACEZ VOTRE SOUS TITRE ICI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171560" y="6356351"/>
            <a:ext cx="972440" cy="365125"/>
          </a:xfrm>
        </p:spPr>
        <p:txBody>
          <a:bodyPr/>
          <a:lstStyle>
            <a:lvl1pPr>
              <a:defRPr sz="8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D1D5C6A1-93FB-42DF-ACB5-2CAC68FD1E0B}" type="datetimeFigureOut">
              <a:rPr lang="fr-FR" smtClean="0"/>
              <a:pPr/>
              <a:t>19/11/2018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748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5083969"/>
            <a:ext cx="5486400" cy="566739"/>
          </a:xfrm>
          <a:prstGeom prst="rect">
            <a:avLst/>
          </a:prstGeom>
        </p:spPr>
        <p:txBody>
          <a:bodyPr anchor="b">
            <a:noAutofit/>
          </a:bodyPr>
          <a:lstStyle>
            <a:lvl1pPr marL="457200" indent="-457200" algn="l">
              <a:buSzPct val="120000"/>
              <a:buFontTx/>
              <a:buBlip>
                <a:blip r:embed="rId3"/>
              </a:buBlip>
              <a:defRPr sz="2600" b="1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fr-FR" dirty="0"/>
              <a:t>Contenu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1282828"/>
            <a:ext cx="5486400" cy="3663757"/>
          </a:xfrm>
          <a:prstGeom prst="rect">
            <a:avLst/>
          </a:prstGeom>
          <a:ln w="57150" cap="sq" cmpd="sng">
            <a:solidFill>
              <a:srgbClr val="3198E5"/>
            </a:solidFill>
            <a:miter lim="800000"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286000" y="5650708"/>
            <a:ext cx="4992688" cy="584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D1D5C6A1-93FB-42DF-ACB5-2CAC68FD1E0B}" type="datetimeFigureOut">
              <a:rPr lang="fr-FR" smtClean="0"/>
              <a:pPr/>
              <a:t>19/11/2018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1A94DC5B-CA7E-4A06-83D0-E0BD6CB4928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317422" y="477749"/>
            <a:ext cx="3557405" cy="36376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/>
              <a:t>RAPPEL DU TITRE DU CHAPITRE</a:t>
            </a:r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317421" y="155891"/>
            <a:ext cx="2273379" cy="3218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fr-FR"/>
              <a:t>Chapitre 1</a:t>
            </a:r>
          </a:p>
        </p:txBody>
      </p:sp>
    </p:spTree>
    <p:extLst>
      <p:ext uri="{BB962C8B-B14F-4D97-AF65-F5344CB8AC3E}">
        <p14:creationId xmlns:p14="http://schemas.microsoft.com/office/powerpoint/2010/main" val="3803159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90441" y="883112"/>
            <a:ext cx="7793216" cy="649912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457200" indent="-457200" algn="l">
              <a:buFontTx/>
              <a:buBlip>
                <a:blip r:embed="rId3"/>
              </a:buBlip>
              <a:defRPr sz="300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fr-FR" dirty="0"/>
              <a:t>TITRE DE VOTRE PRÉSENTATION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81101" y="1533024"/>
            <a:ext cx="5181600" cy="338554"/>
          </a:xfrm>
          <a:prstGeom prst="rect">
            <a:avLst/>
          </a:prstGeom>
        </p:spPr>
        <p:txBody>
          <a:bodyPr wrap="square" lIns="0" tIns="0" bIns="0">
            <a:spAutoFit/>
          </a:bodyPr>
          <a:lstStyle>
            <a:lvl1pPr marL="0" indent="0" algn="l">
              <a:buNone/>
              <a:defRPr sz="22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PLACEZ VOTRE SOUS TITRE ICI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171560" y="6356351"/>
            <a:ext cx="972440" cy="365125"/>
          </a:xfrm>
        </p:spPr>
        <p:txBody>
          <a:bodyPr/>
          <a:lstStyle>
            <a:lvl1pPr>
              <a:defRPr sz="8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D1D5C6A1-93FB-42DF-ACB5-2CAC68FD1E0B}" type="datetimeFigureOut">
              <a:rPr lang="fr-FR" smtClean="0"/>
              <a:pPr/>
              <a:t>19/11/2018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2170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Chap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780754" y="1984431"/>
            <a:ext cx="4280049" cy="1722116"/>
          </a:xfrm>
          <a:prstGeom prst="rect">
            <a:avLst/>
          </a:prstGeom>
        </p:spPr>
        <p:txBody>
          <a:bodyPr tIns="0" bIns="0" anchor="t">
            <a:normAutofit/>
          </a:bodyPr>
          <a:lstStyle>
            <a:lvl1pPr algn="l">
              <a:lnSpc>
                <a:spcPts val="3780"/>
              </a:lnSpc>
              <a:defRPr sz="3400" b="0" cap="all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fr-FR" dirty="0"/>
              <a:t>PLACEZ LE TITRE </a:t>
            </a:r>
            <a:br>
              <a:rPr lang="fr-FR" dirty="0"/>
            </a:br>
            <a:r>
              <a:rPr lang="fr-FR" dirty="0"/>
              <a:t>DU CHAPITRE ICI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D1D5C6A1-93FB-42DF-ACB5-2CAC68FD1E0B}" type="datetimeFigureOut">
              <a:rPr lang="fr-FR" smtClean="0"/>
              <a:pPr/>
              <a:t>19/11/2018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1A94DC5B-CA7E-4A06-83D0-E0BD6CB4928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3358121" y="1369709"/>
            <a:ext cx="3188535" cy="400110"/>
          </a:xfrm>
          <a:prstGeom prst="rect">
            <a:avLst/>
          </a:prstGeom>
        </p:spPr>
        <p:txBody>
          <a:bodyPr wrap="square" lIns="0" tIns="0" bIns="0">
            <a:spAutoFit/>
          </a:bodyPr>
          <a:lstStyle>
            <a:lvl1pPr marL="342900" indent="-342900" algn="l">
              <a:buSzPct val="120000"/>
              <a:buFontTx/>
              <a:buBlip>
                <a:blip r:embed="rId3"/>
              </a:buBlip>
              <a:defRPr sz="2600" baseline="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 Chapitre 1</a:t>
            </a:r>
          </a:p>
        </p:txBody>
      </p:sp>
    </p:spTree>
    <p:extLst>
      <p:ext uri="{BB962C8B-B14F-4D97-AF65-F5344CB8AC3E}">
        <p14:creationId xmlns:p14="http://schemas.microsoft.com/office/powerpoint/2010/main" val="3403944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c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D1D5C6A1-93FB-42DF-ACB5-2CAC68FD1E0B}" type="datetimeFigureOut">
              <a:rPr lang="fr-FR" smtClean="0"/>
              <a:pPr/>
              <a:t>19/11/2018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1A94DC5B-CA7E-4A06-83D0-E0BD6CB4928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2657342" y="3042665"/>
            <a:ext cx="3309937" cy="604536"/>
          </a:xfrm>
          <a:prstGeom prst="rect">
            <a:avLst/>
          </a:prstGeom>
        </p:spPr>
        <p:txBody>
          <a:bodyPr vert="horz" lIns="0" bIns="0"/>
          <a:lstStyle>
            <a:lvl1pPr marL="342900" indent="-342900">
              <a:buSzPct val="120000"/>
              <a:buFontTx/>
              <a:buBlip>
                <a:blip r:embed="rId3"/>
              </a:buBlip>
              <a:defRPr sz="26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fr-FR" dirty="0"/>
              <a:t> Chapitre 1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5" hasCustomPrompt="1"/>
          </p:nvPr>
        </p:nvSpPr>
        <p:spPr>
          <a:xfrm>
            <a:off x="3168607" y="3694318"/>
            <a:ext cx="4201449" cy="1692613"/>
          </a:xfrm>
          <a:prstGeom prst="rect">
            <a:avLst/>
          </a:prstGeom>
        </p:spPr>
        <p:txBody>
          <a:bodyPr vert="horz" lIns="0" tIns="0" bIns="0"/>
          <a:lstStyle>
            <a:lvl1pPr marL="0" indent="0">
              <a:lnSpc>
                <a:spcPts val="3840"/>
              </a:lnSpc>
              <a:buFontTx/>
              <a:buNone/>
              <a:defRPr sz="3400" baseline="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 dirty="0"/>
              <a:t>PLACEZ LE TITRE DU CHAPITRE ICI</a:t>
            </a:r>
          </a:p>
        </p:txBody>
      </p:sp>
    </p:spTree>
    <p:extLst>
      <p:ext uri="{BB962C8B-B14F-4D97-AF65-F5344CB8AC3E}">
        <p14:creationId xmlns:p14="http://schemas.microsoft.com/office/powerpoint/2010/main" val="2061963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09039" y="152345"/>
            <a:ext cx="1467142" cy="32540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 dirty="0"/>
              <a:t>Chapitre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62518" y="1492820"/>
            <a:ext cx="7887629" cy="4525963"/>
          </a:xfrm>
          <a:prstGeom prst="rect">
            <a:avLst/>
          </a:prstGeom>
        </p:spPr>
        <p:txBody>
          <a:bodyPr/>
          <a:lstStyle>
            <a:lvl1pPr marL="342900" indent="-342900">
              <a:buSzPct val="120000"/>
              <a:buFontTx/>
              <a:buBlip>
                <a:blip r:embed="rId3"/>
              </a:buBlip>
              <a:defRPr sz="260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>
              <a:defRPr sz="200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80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fr-FR" dirty="0"/>
              <a:t> Contenu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D1D5C6A1-93FB-42DF-ACB5-2CAC68FD1E0B}" type="datetimeFigureOut">
              <a:rPr lang="fr-FR" smtClean="0"/>
              <a:pPr/>
              <a:t>19/11/2018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1A94DC5B-CA7E-4A06-83D0-E0BD6CB4928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317422" y="477749"/>
            <a:ext cx="3557405" cy="36376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 dirty="0"/>
              <a:t>RAPPEL DU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447386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317422" y="477749"/>
            <a:ext cx="3557405" cy="36376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/>
              <a:t>RAPPEL DU TITRE DU CHAPITRE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87320" y="2259913"/>
            <a:ext cx="3251110" cy="339407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36530" y="2259913"/>
            <a:ext cx="3296822" cy="33940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buFontTx/>
              <a:buNone/>
              <a:defRPr lang="fr-FR"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lang="fr-FR" sz="2400"/>
            </a:lvl2pPr>
            <a:lvl3pPr>
              <a:defRPr lang="fr-FR" sz="2000"/>
            </a:lvl3pPr>
            <a:lvl4pPr>
              <a:defRPr lang="fr-FR" sz="1800"/>
            </a:lvl4pPr>
            <a:lvl5pPr>
              <a:defRPr lang="fr-FR" sz="1800"/>
            </a:lvl5pPr>
          </a:lstStyle>
          <a:p>
            <a:pPr marL="0" lvl="0" indent="0">
              <a:buFontTx/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D1D5C6A1-93FB-42DF-ACB5-2CAC68FD1E0B}" type="datetimeFigureOut">
              <a:rPr lang="fr-FR" smtClean="0"/>
              <a:pPr/>
              <a:t>19/11/2018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1A94DC5B-CA7E-4A06-83D0-E0BD6CB4928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Titre 11"/>
          <p:cNvSpPr>
            <a:spLocks noGrp="1"/>
          </p:cNvSpPr>
          <p:nvPr>
            <p:ph type="title" hasCustomPrompt="1"/>
          </p:nvPr>
        </p:nvSpPr>
        <p:spPr>
          <a:xfrm>
            <a:off x="314227" y="155184"/>
            <a:ext cx="2491325" cy="3060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ts val="1920"/>
              </a:lnSpc>
              <a:defRPr lang="fr-FR"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marL="0" lvl="0" algn="l"/>
            <a:r>
              <a:rPr lang="fr-FR" dirty="0"/>
              <a:t>Chapitre 1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69646" y="1473830"/>
            <a:ext cx="3124904" cy="786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SzPct val="120000"/>
              <a:buFontTx/>
              <a:buBlip>
                <a:blip r:embed="rId3"/>
              </a:buBlip>
              <a:defRPr lang="fr-FR" sz="2600" baseline="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>
              <a:defRPr lang="fr-FR" sz="2000">
                <a:solidFill>
                  <a:srgbClr val="000000"/>
                </a:solidFill>
                <a:latin typeface="SegoeBook"/>
                <a:cs typeface="SegoeBook"/>
              </a:defRPr>
            </a:lvl2pPr>
            <a:lvl3pPr>
              <a:defRPr lang="fr-FR" sz="1800">
                <a:solidFill>
                  <a:srgbClr val="000000"/>
                </a:solidFill>
                <a:latin typeface="SegoeBook"/>
                <a:cs typeface="SegoeBook"/>
              </a:defRPr>
            </a:lvl3pPr>
            <a:lvl4pPr>
              <a:defRPr lang="fr-FR" sz="1600">
                <a:latin typeface="SegoeBook"/>
                <a:cs typeface="SegoeBook"/>
              </a:defRPr>
            </a:lvl4pPr>
            <a:lvl5pPr>
              <a:defRPr lang="fr-FR" sz="1600">
                <a:latin typeface="SegoeBook"/>
                <a:cs typeface="SegoeBook"/>
              </a:defRPr>
            </a:lvl5pPr>
          </a:lstStyle>
          <a:p>
            <a:pPr lvl="0">
              <a:buSzPct val="120000"/>
              <a:buFontTx/>
              <a:buBlip>
                <a:blip r:embed="rId3"/>
              </a:buBlip>
            </a:pPr>
            <a:r>
              <a:rPr lang="fr-FR" dirty="0"/>
              <a:t> Contenu</a:t>
            </a:r>
          </a:p>
        </p:txBody>
      </p:sp>
      <p:sp>
        <p:nvSpPr>
          <p:cNvPr id="16" name="Espace réservé du texte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1560" y="1473830"/>
            <a:ext cx="3124904" cy="786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SzPct val="121000"/>
              <a:buFontTx/>
              <a:buBlip>
                <a:blip r:embed="rId3"/>
              </a:buBlip>
              <a:defRPr lang="fr-FR" sz="2600" baseline="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>
              <a:buSzPct val="120000"/>
              <a:buFontTx/>
              <a:buBlip>
                <a:blip r:embed="rId3"/>
              </a:buBlip>
            </a:pPr>
            <a:r>
              <a:rPr lang="fr-FR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3874848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17422" y="145609"/>
            <a:ext cx="1479899" cy="30127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 dirty="0"/>
              <a:t>Chapitre 1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57200" indent="-457200">
              <a:buSzPct val="120000"/>
              <a:buFontTx/>
              <a:buBlip>
                <a:blip r:embed="rId3"/>
              </a:buBlip>
              <a:defRPr sz="2600" b="1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Contenu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7" y="1535113"/>
            <a:ext cx="3813123" cy="63976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57200" indent="-457200">
              <a:buSzPct val="120000"/>
              <a:buFontTx/>
              <a:buBlip>
                <a:blip r:embed="rId3"/>
              </a:buBlip>
              <a:defRPr sz="2600" b="1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Contenu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D1D5C6A1-93FB-42DF-ACB5-2CAC68FD1E0B}" type="datetimeFigureOut">
              <a:rPr lang="fr-FR" smtClean="0"/>
              <a:pPr/>
              <a:t>19/11/2018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1A94DC5B-CA7E-4A06-83D0-E0BD6CB4928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317422" y="477749"/>
            <a:ext cx="3557405" cy="36376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/>
              <a:t>RAPPEL DU TITRE DU CHAPITRE</a:t>
            </a:r>
          </a:p>
        </p:txBody>
      </p:sp>
      <p:sp>
        <p:nvSpPr>
          <p:cNvPr id="13" name="Espace réservé du graphique 12"/>
          <p:cNvSpPr>
            <a:spLocks noGrp="1"/>
          </p:cNvSpPr>
          <p:nvPr>
            <p:ph type="chart" sz="quarter" idx="15"/>
          </p:nvPr>
        </p:nvSpPr>
        <p:spPr>
          <a:xfrm>
            <a:off x="528638" y="2571751"/>
            <a:ext cx="3656012" cy="3376083"/>
          </a:xfrm>
          <a:prstGeom prst="rect">
            <a:avLst/>
          </a:prstGeom>
          <a:ln w="57150" cap="sq" cmpd="sng">
            <a:solidFill>
              <a:srgbClr val="3198E5"/>
            </a:solidFill>
            <a:miter lim="800000"/>
          </a:ln>
        </p:spPr>
        <p:txBody>
          <a:bodyPr lIns="0" tIns="0" bIns="0"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15" name="Espace réservé du graphique 14"/>
          <p:cNvSpPr>
            <a:spLocks noGrp="1"/>
          </p:cNvSpPr>
          <p:nvPr>
            <p:ph type="chart" sz="quarter" idx="16"/>
          </p:nvPr>
        </p:nvSpPr>
        <p:spPr>
          <a:xfrm>
            <a:off x="4705351" y="2571751"/>
            <a:ext cx="3752799" cy="3376083"/>
          </a:xfrm>
          <a:prstGeom prst="rect">
            <a:avLst/>
          </a:prstGeom>
          <a:ln w="57150" cap="sq" cmpd="sng">
            <a:solidFill>
              <a:srgbClr val="3198E5"/>
            </a:solidFill>
            <a:miter lim="800000"/>
          </a:ln>
        </p:spPr>
        <p:txBody>
          <a:bodyPr lIns="0" tIns="0" bIns="0"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3990760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D1D5C6A1-93FB-42DF-ACB5-2CAC68FD1E0B}" type="datetimeFigureOut">
              <a:rPr lang="fr-FR" smtClean="0"/>
              <a:pPr/>
              <a:t>19/11/2018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1A94DC5B-CA7E-4A06-83D0-E0BD6CB4928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317422" y="477749"/>
            <a:ext cx="3557405" cy="36376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/>
              <a:t>RAPPEL DU TITRE DU CHAPITRE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912" y="154547"/>
            <a:ext cx="2023708" cy="29282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buFontTx/>
              <a:buNone/>
              <a:defRPr lang="fr-FR" sz="160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  <a:lvl2pPr>
              <a:defRPr lang="fr-FR"/>
            </a:lvl2pPr>
            <a:lvl3pPr>
              <a:defRPr lang="fr-FR"/>
            </a:lvl3pPr>
            <a:lvl4pPr>
              <a:defRPr lang="fr-FR"/>
            </a:lvl4pPr>
            <a:lvl5pPr>
              <a:defRPr lang="fr-FR"/>
            </a:lvl5pPr>
          </a:lstStyle>
          <a:p>
            <a:pPr marL="0" lvl="0">
              <a:lnSpc>
                <a:spcPts val="1920"/>
              </a:lnSpc>
              <a:spcBef>
                <a:spcPct val="0"/>
              </a:spcBef>
              <a:buNone/>
            </a:pPr>
            <a:r>
              <a:rPr lang="fr-FR" dirty="0"/>
              <a:t>Chapitre 1</a:t>
            </a:r>
          </a:p>
        </p:txBody>
      </p:sp>
    </p:spTree>
    <p:extLst>
      <p:ext uri="{BB962C8B-B14F-4D97-AF65-F5344CB8AC3E}">
        <p14:creationId xmlns:p14="http://schemas.microsoft.com/office/powerpoint/2010/main" val="2402601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D1D5C6A1-93FB-42DF-ACB5-2CAC68FD1E0B}" type="datetimeFigureOut">
              <a:rPr lang="fr-FR" smtClean="0"/>
              <a:pPr/>
              <a:t>19/11/2018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1A94DC5B-CA7E-4A06-83D0-E0BD6CB4928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</p:spPr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9385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au avec légen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39092" y="2247515"/>
            <a:ext cx="2247515" cy="37355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-342900">
              <a:spcBef>
                <a:spcPts val="300"/>
              </a:spcBef>
              <a:buFontTx/>
              <a:buNone/>
              <a:defRPr lang="fr-FR"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marL="0" lvl="0" indent="0">
              <a:buFontTx/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D1D5C6A1-93FB-42DF-ACB5-2CAC68FD1E0B}" type="datetimeFigureOut">
              <a:rPr lang="fr-FR" smtClean="0"/>
              <a:pPr/>
              <a:t>19/11/2018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1A94DC5B-CA7E-4A06-83D0-E0BD6CB4928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317422" y="477749"/>
            <a:ext cx="3557405" cy="36376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/>
              <a:t>RAPPEL DU TITRE DU CHAPITRE</a:t>
            </a:r>
          </a:p>
        </p:txBody>
      </p:sp>
      <p:sp>
        <p:nvSpPr>
          <p:cNvPr id="14" name="Espace réservé du texte 9"/>
          <p:cNvSpPr>
            <a:spLocks noGrp="1"/>
          </p:cNvSpPr>
          <p:nvPr>
            <p:ph type="body" sz="quarter" idx="15" hasCustomPrompt="1"/>
          </p:nvPr>
        </p:nvSpPr>
        <p:spPr>
          <a:xfrm>
            <a:off x="323793" y="166390"/>
            <a:ext cx="2023708" cy="29282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buFontTx/>
              <a:buNone/>
              <a:defRPr lang="fr-FR" sz="160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  <a:lvl2pPr>
              <a:defRPr lang="fr-FR"/>
            </a:lvl2pPr>
            <a:lvl3pPr>
              <a:defRPr lang="fr-FR"/>
            </a:lvl3pPr>
            <a:lvl4pPr>
              <a:defRPr lang="fr-FR"/>
            </a:lvl4pPr>
            <a:lvl5pPr>
              <a:defRPr lang="fr-FR"/>
            </a:lvl5pPr>
          </a:lstStyle>
          <a:p>
            <a:pPr marL="0" lvl="0">
              <a:lnSpc>
                <a:spcPts val="1920"/>
              </a:lnSpc>
              <a:spcBef>
                <a:spcPct val="0"/>
              </a:spcBef>
              <a:buNone/>
            </a:pPr>
            <a:r>
              <a:rPr lang="fr-FR" dirty="0"/>
              <a:t>Chapitre 1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7" hasCustomPrompt="1"/>
          </p:nvPr>
        </p:nvSpPr>
        <p:spPr>
          <a:xfrm>
            <a:off x="568807" y="1569156"/>
            <a:ext cx="2694708" cy="6680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>
              <a:buSzPct val="120000"/>
              <a:buFontTx/>
              <a:buBlip>
                <a:blip r:embed="rId3"/>
              </a:buBlip>
              <a:defRPr sz="2600" baseline="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/>
              <a:t> Contenu</a:t>
            </a:r>
          </a:p>
        </p:txBody>
      </p:sp>
      <p:sp>
        <p:nvSpPr>
          <p:cNvPr id="22" name="Espace réservé du tableau 21"/>
          <p:cNvSpPr>
            <a:spLocks noGrp="1"/>
          </p:cNvSpPr>
          <p:nvPr>
            <p:ph type="tbl" sz="quarter" idx="19"/>
          </p:nvPr>
        </p:nvSpPr>
        <p:spPr>
          <a:xfrm>
            <a:off x="4210243" y="1587950"/>
            <a:ext cx="4476558" cy="4395161"/>
          </a:xfrm>
          <a:prstGeom prst="rect">
            <a:avLst/>
          </a:prstGeom>
          <a:ln w="57150" cap="sq" cmpd="sng">
            <a:solidFill>
              <a:srgbClr val="3198E5"/>
            </a:solidFill>
            <a:miter lim="800000"/>
          </a:ln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/>
              <a:t>Cliquez sur l'icône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463557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Chap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780754" y="1984431"/>
            <a:ext cx="4280049" cy="1722116"/>
          </a:xfrm>
          <a:prstGeom prst="rect">
            <a:avLst/>
          </a:prstGeom>
        </p:spPr>
        <p:txBody>
          <a:bodyPr tIns="0" bIns="0" anchor="t">
            <a:normAutofit/>
          </a:bodyPr>
          <a:lstStyle>
            <a:lvl1pPr algn="l">
              <a:lnSpc>
                <a:spcPts val="3780"/>
              </a:lnSpc>
              <a:defRPr sz="3400" b="0" cap="all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fr-FR" dirty="0"/>
              <a:t>PLACEZ LE TITRE </a:t>
            </a:r>
            <a:br>
              <a:rPr lang="fr-FR" dirty="0"/>
            </a:br>
            <a:r>
              <a:rPr lang="fr-FR" dirty="0"/>
              <a:t>DU CHAPITRE ICI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D1D5C6A1-93FB-42DF-ACB5-2CAC68FD1E0B}" type="datetimeFigureOut">
              <a:rPr lang="fr-FR" smtClean="0"/>
              <a:pPr/>
              <a:t>19/11/2018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1A94DC5B-CA7E-4A06-83D0-E0BD6CB4928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3358121" y="1369709"/>
            <a:ext cx="3188535" cy="400110"/>
          </a:xfrm>
          <a:prstGeom prst="rect">
            <a:avLst/>
          </a:prstGeom>
        </p:spPr>
        <p:txBody>
          <a:bodyPr wrap="square" lIns="0" tIns="0" bIns="0">
            <a:spAutoFit/>
          </a:bodyPr>
          <a:lstStyle>
            <a:lvl1pPr marL="342900" indent="-342900" algn="l">
              <a:buSzPct val="120000"/>
              <a:buFontTx/>
              <a:buBlip>
                <a:blip r:embed="rId3"/>
              </a:buBlip>
              <a:defRPr sz="2600" baseline="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 Chapitre 1</a:t>
            </a:r>
          </a:p>
        </p:txBody>
      </p:sp>
    </p:spTree>
    <p:extLst>
      <p:ext uri="{BB962C8B-B14F-4D97-AF65-F5344CB8AC3E}">
        <p14:creationId xmlns:p14="http://schemas.microsoft.com/office/powerpoint/2010/main" val="2069155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5083969"/>
            <a:ext cx="5486400" cy="566739"/>
          </a:xfrm>
          <a:prstGeom prst="rect">
            <a:avLst/>
          </a:prstGeom>
        </p:spPr>
        <p:txBody>
          <a:bodyPr anchor="b">
            <a:noAutofit/>
          </a:bodyPr>
          <a:lstStyle>
            <a:lvl1pPr marL="457200" indent="-457200" algn="l">
              <a:buSzPct val="120000"/>
              <a:buFontTx/>
              <a:buBlip>
                <a:blip r:embed="rId3"/>
              </a:buBlip>
              <a:defRPr sz="2600" b="1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fr-FR" dirty="0"/>
              <a:t>Contenu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1282828"/>
            <a:ext cx="5486400" cy="3663757"/>
          </a:xfrm>
          <a:prstGeom prst="rect">
            <a:avLst/>
          </a:prstGeom>
          <a:ln w="57150" cap="sq" cmpd="sng">
            <a:solidFill>
              <a:srgbClr val="3198E5"/>
            </a:solidFill>
            <a:miter lim="800000"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286000" y="5650708"/>
            <a:ext cx="4992688" cy="584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D1D5C6A1-93FB-42DF-ACB5-2CAC68FD1E0B}" type="datetimeFigureOut">
              <a:rPr lang="fr-FR" smtClean="0"/>
              <a:pPr/>
              <a:t>19/11/2018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1A94DC5B-CA7E-4A06-83D0-E0BD6CB4928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317422" y="477749"/>
            <a:ext cx="3557405" cy="36376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/>
              <a:t>RAPPEL DU TITRE DU CHAPITRE</a:t>
            </a:r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317421" y="155891"/>
            <a:ext cx="2273379" cy="3218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fr-FR"/>
              <a:t>Chapitre 1</a:t>
            </a:r>
          </a:p>
        </p:txBody>
      </p:sp>
    </p:spTree>
    <p:extLst>
      <p:ext uri="{BB962C8B-B14F-4D97-AF65-F5344CB8AC3E}">
        <p14:creationId xmlns:p14="http://schemas.microsoft.com/office/powerpoint/2010/main" val="2031324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c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D1D5C6A1-93FB-42DF-ACB5-2CAC68FD1E0B}" type="datetimeFigureOut">
              <a:rPr lang="fr-FR" smtClean="0"/>
              <a:pPr/>
              <a:t>19/11/2018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1A94DC5B-CA7E-4A06-83D0-E0BD6CB4928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2657342" y="3042665"/>
            <a:ext cx="3309937" cy="604536"/>
          </a:xfrm>
          <a:prstGeom prst="rect">
            <a:avLst/>
          </a:prstGeom>
        </p:spPr>
        <p:txBody>
          <a:bodyPr vert="horz" lIns="0" bIns="0"/>
          <a:lstStyle>
            <a:lvl1pPr marL="342900" indent="-342900">
              <a:buSzPct val="120000"/>
              <a:buFontTx/>
              <a:buBlip>
                <a:blip r:embed="rId3"/>
              </a:buBlip>
              <a:defRPr sz="26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fr-FR" dirty="0"/>
              <a:t> Chapitre 1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5" hasCustomPrompt="1"/>
          </p:nvPr>
        </p:nvSpPr>
        <p:spPr>
          <a:xfrm>
            <a:off x="3168607" y="3694318"/>
            <a:ext cx="4201449" cy="1692613"/>
          </a:xfrm>
          <a:prstGeom prst="rect">
            <a:avLst/>
          </a:prstGeom>
        </p:spPr>
        <p:txBody>
          <a:bodyPr vert="horz" lIns="0" tIns="0" bIns="0"/>
          <a:lstStyle>
            <a:lvl1pPr marL="0" indent="0">
              <a:lnSpc>
                <a:spcPts val="3840"/>
              </a:lnSpc>
              <a:buFontTx/>
              <a:buNone/>
              <a:defRPr sz="3400" baseline="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 dirty="0"/>
              <a:t>PLACEZ LE TITRE DU CHAPITRE ICI</a:t>
            </a:r>
          </a:p>
        </p:txBody>
      </p:sp>
    </p:spTree>
    <p:extLst>
      <p:ext uri="{BB962C8B-B14F-4D97-AF65-F5344CB8AC3E}">
        <p14:creationId xmlns:p14="http://schemas.microsoft.com/office/powerpoint/2010/main" val="1780480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09039" y="152345"/>
            <a:ext cx="1467142" cy="32540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 dirty="0"/>
              <a:t>Chapitre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62518" y="1492820"/>
            <a:ext cx="7887629" cy="4525963"/>
          </a:xfrm>
          <a:prstGeom prst="rect">
            <a:avLst/>
          </a:prstGeom>
        </p:spPr>
        <p:txBody>
          <a:bodyPr/>
          <a:lstStyle>
            <a:lvl1pPr marL="342900" indent="-342900">
              <a:buSzPct val="120000"/>
              <a:buFontTx/>
              <a:buBlip>
                <a:blip r:embed="rId3"/>
              </a:buBlip>
              <a:defRPr sz="260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>
              <a:defRPr sz="200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80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fr-FR" dirty="0"/>
              <a:t> Contenu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D1D5C6A1-93FB-42DF-ACB5-2CAC68FD1E0B}" type="datetimeFigureOut">
              <a:rPr lang="fr-FR" smtClean="0"/>
              <a:pPr/>
              <a:t>19/11/2018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1A94DC5B-CA7E-4A06-83D0-E0BD6CB4928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317422" y="477749"/>
            <a:ext cx="3557405" cy="36376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 dirty="0"/>
              <a:t>RAPPEL DU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936476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317422" y="477749"/>
            <a:ext cx="3557405" cy="36376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/>
              <a:t>RAPPEL DU TITRE DU CHAPITRE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87320" y="2259913"/>
            <a:ext cx="3251110" cy="339407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36530" y="2259913"/>
            <a:ext cx="3296822" cy="33940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buFontTx/>
              <a:buNone/>
              <a:defRPr lang="fr-FR"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lang="fr-FR" sz="2400"/>
            </a:lvl2pPr>
            <a:lvl3pPr>
              <a:defRPr lang="fr-FR" sz="2000"/>
            </a:lvl3pPr>
            <a:lvl4pPr>
              <a:defRPr lang="fr-FR" sz="1800"/>
            </a:lvl4pPr>
            <a:lvl5pPr>
              <a:defRPr lang="fr-FR" sz="1800"/>
            </a:lvl5pPr>
          </a:lstStyle>
          <a:p>
            <a:pPr marL="0" lvl="0" indent="0">
              <a:buFontTx/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D1D5C6A1-93FB-42DF-ACB5-2CAC68FD1E0B}" type="datetimeFigureOut">
              <a:rPr lang="fr-FR" smtClean="0"/>
              <a:pPr/>
              <a:t>19/11/2018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1A94DC5B-CA7E-4A06-83D0-E0BD6CB4928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Titre 11"/>
          <p:cNvSpPr>
            <a:spLocks noGrp="1"/>
          </p:cNvSpPr>
          <p:nvPr>
            <p:ph type="title" hasCustomPrompt="1"/>
          </p:nvPr>
        </p:nvSpPr>
        <p:spPr>
          <a:xfrm>
            <a:off x="314227" y="155184"/>
            <a:ext cx="2491325" cy="3060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ts val="1920"/>
              </a:lnSpc>
              <a:defRPr lang="fr-FR"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marL="0" lvl="0" algn="l"/>
            <a:r>
              <a:rPr lang="fr-FR" dirty="0"/>
              <a:t>Chapitre 1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69646" y="1473830"/>
            <a:ext cx="3124904" cy="786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SzPct val="120000"/>
              <a:buFontTx/>
              <a:buBlip>
                <a:blip r:embed="rId3"/>
              </a:buBlip>
              <a:defRPr lang="fr-FR" sz="2600" baseline="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>
              <a:defRPr lang="fr-FR" sz="2000">
                <a:solidFill>
                  <a:srgbClr val="000000"/>
                </a:solidFill>
                <a:latin typeface="SegoeBook"/>
                <a:cs typeface="SegoeBook"/>
              </a:defRPr>
            </a:lvl2pPr>
            <a:lvl3pPr>
              <a:defRPr lang="fr-FR" sz="1800">
                <a:solidFill>
                  <a:srgbClr val="000000"/>
                </a:solidFill>
                <a:latin typeface="SegoeBook"/>
                <a:cs typeface="SegoeBook"/>
              </a:defRPr>
            </a:lvl3pPr>
            <a:lvl4pPr>
              <a:defRPr lang="fr-FR" sz="1600">
                <a:latin typeface="SegoeBook"/>
                <a:cs typeface="SegoeBook"/>
              </a:defRPr>
            </a:lvl4pPr>
            <a:lvl5pPr>
              <a:defRPr lang="fr-FR" sz="1600">
                <a:latin typeface="SegoeBook"/>
                <a:cs typeface="SegoeBook"/>
              </a:defRPr>
            </a:lvl5pPr>
          </a:lstStyle>
          <a:p>
            <a:pPr lvl="0">
              <a:buSzPct val="120000"/>
              <a:buFontTx/>
              <a:buBlip>
                <a:blip r:embed="rId3"/>
              </a:buBlip>
            </a:pPr>
            <a:r>
              <a:rPr lang="fr-FR" dirty="0"/>
              <a:t> Contenu</a:t>
            </a:r>
          </a:p>
        </p:txBody>
      </p:sp>
      <p:sp>
        <p:nvSpPr>
          <p:cNvPr id="16" name="Espace réservé du texte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1560" y="1473830"/>
            <a:ext cx="3124904" cy="786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SzPct val="121000"/>
              <a:buFontTx/>
              <a:buBlip>
                <a:blip r:embed="rId3"/>
              </a:buBlip>
              <a:defRPr lang="fr-FR" sz="2600" baseline="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>
              <a:buSzPct val="120000"/>
              <a:buFontTx/>
              <a:buBlip>
                <a:blip r:embed="rId3"/>
              </a:buBlip>
            </a:pPr>
            <a:r>
              <a:rPr lang="fr-FR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3704498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17422" y="145609"/>
            <a:ext cx="1479899" cy="30127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 dirty="0"/>
              <a:t>Chapitre 1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57200" indent="-457200">
              <a:buSzPct val="120000"/>
              <a:buFontTx/>
              <a:buBlip>
                <a:blip r:embed="rId3"/>
              </a:buBlip>
              <a:defRPr sz="2600" b="1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Contenu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7" y="1535113"/>
            <a:ext cx="3813123" cy="63976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57200" indent="-457200">
              <a:buSzPct val="120000"/>
              <a:buFontTx/>
              <a:buBlip>
                <a:blip r:embed="rId3"/>
              </a:buBlip>
              <a:defRPr sz="2600" b="1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Contenu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D1D5C6A1-93FB-42DF-ACB5-2CAC68FD1E0B}" type="datetimeFigureOut">
              <a:rPr lang="fr-FR" smtClean="0"/>
              <a:pPr/>
              <a:t>19/11/2018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1A94DC5B-CA7E-4A06-83D0-E0BD6CB4928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317422" y="477749"/>
            <a:ext cx="3557405" cy="36376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/>
              <a:t>RAPPEL DU TITRE DU CHAPITRE</a:t>
            </a:r>
          </a:p>
        </p:txBody>
      </p:sp>
      <p:sp>
        <p:nvSpPr>
          <p:cNvPr id="13" name="Espace réservé du graphique 12"/>
          <p:cNvSpPr>
            <a:spLocks noGrp="1"/>
          </p:cNvSpPr>
          <p:nvPr>
            <p:ph type="chart" sz="quarter" idx="15"/>
          </p:nvPr>
        </p:nvSpPr>
        <p:spPr>
          <a:xfrm>
            <a:off x="528638" y="2571751"/>
            <a:ext cx="3656012" cy="3376083"/>
          </a:xfrm>
          <a:prstGeom prst="rect">
            <a:avLst/>
          </a:prstGeom>
          <a:ln w="57150" cap="sq" cmpd="sng">
            <a:solidFill>
              <a:srgbClr val="3198E5"/>
            </a:solidFill>
            <a:miter lim="800000"/>
          </a:ln>
        </p:spPr>
        <p:txBody>
          <a:bodyPr lIns="0" tIns="0" bIns="0"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15" name="Espace réservé du graphique 14"/>
          <p:cNvSpPr>
            <a:spLocks noGrp="1"/>
          </p:cNvSpPr>
          <p:nvPr>
            <p:ph type="chart" sz="quarter" idx="16"/>
          </p:nvPr>
        </p:nvSpPr>
        <p:spPr>
          <a:xfrm>
            <a:off x="4705351" y="2571751"/>
            <a:ext cx="3752799" cy="3376083"/>
          </a:xfrm>
          <a:prstGeom prst="rect">
            <a:avLst/>
          </a:prstGeom>
          <a:ln w="57150" cap="sq" cmpd="sng">
            <a:solidFill>
              <a:srgbClr val="3198E5"/>
            </a:solidFill>
            <a:miter lim="800000"/>
          </a:ln>
        </p:spPr>
        <p:txBody>
          <a:bodyPr lIns="0" tIns="0" bIns="0"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243924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D1D5C6A1-93FB-42DF-ACB5-2CAC68FD1E0B}" type="datetimeFigureOut">
              <a:rPr lang="fr-FR" smtClean="0"/>
              <a:pPr/>
              <a:t>19/11/2018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1A94DC5B-CA7E-4A06-83D0-E0BD6CB4928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317422" y="477749"/>
            <a:ext cx="3557405" cy="36376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/>
              <a:t>RAPPEL DU TITRE DU CHAPITRE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912" y="154547"/>
            <a:ext cx="2023708" cy="29282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buFontTx/>
              <a:buNone/>
              <a:defRPr lang="fr-FR" sz="160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  <a:lvl2pPr>
              <a:defRPr lang="fr-FR"/>
            </a:lvl2pPr>
            <a:lvl3pPr>
              <a:defRPr lang="fr-FR"/>
            </a:lvl3pPr>
            <a:lvl4pPr>
              <a:defRPr lang="fr-FR"/>
            </a:lvl4pPr>
            <a:lvl5pPr>
              <a:defRPr lang="fr-FR"/>
            </a:lvl5pPr>
          </a:lstStyle>
          <a:p>
            <a:pPr marL="0" lvl="0">
              <a:lnSpc>
                <a:spcPts val="1920"/>
              </a:lnSpc>
              <a:spcBef>
                <a:spcPct val="0"/>
              </a:spcBef>
              <a:buNone/>
            </a:pPr>
            <a:r>
              <a:rPr lang="fr-FR" dirty="0"/>
              <a:t>Chapitre 1</a:t>
            </a:r>
          </a:p>
        </p:txBody>
      </p:sp>
    </p:spTree>
    <p:extLst>
      <p:ext uri="{BB962C8B-B14F-4D97-AF65-F5344CB8AC3E}">
        <p14:creationId xmlns:p14="http://schemas.microsoft.com/office/powerpoint/2010/main" val="94829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D1D5C6A1-93FB-42DF-ACB5-2CAC68FD1E0B}" type="datetimeFigureOut">
              <a:rPr lang="fr-FR" smtClean="0"/>
              <a:pPr/>
              <a:t>19/11/2018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1A94DC5B-CA7E-4A06-83D0-E0BD6CB4928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</p:spPr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357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au avec légen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39092" y="2247515"/>
            <a:ext cx="2247515" cy="37355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-342900">
              <a:spcBef>
                <a:spcPts val="300"/>
              </a:spcBef>
              <a:buFontTx/>
              <a:buNone/>
              <a:defRPr lang="fr-FR"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marL="0" lvl="0" indent="0">
              <a:buFontTx/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D1D5C6A1-93FB-42DF-ACB5-2CAC68FD1E0B}" type="datetimeFigureOut">
              <a:rPr lang="fr-FR" smtClean="0"/>
              <a:pPr/>
              <a:t>19/11/2018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1A94DC5B-CA7E-4A06-83D0-E0BD6CB4928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317422" y="477749"/>
            <a:ext cx="3557405" cy="36376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/>
              <a:t>RAPPEL DU TITRE DU CHAPITRE</a:t>
            </a:r>
          </a:p>
        </p:txBody>
      </p:sp>
      <p:sp>
        <p:nvSpPr>
          <p:cNvPr id="14" name="Espace réservé du texte 9"/>
          <p:cNvSpPr>
            <a:spLocks noGrp="1"/>
          </p:cNvSpPr>
          <p:nvPr>
            <p:ph type="body" sz="quarter" idx="15" hasCustomPrompt="1"/>
          </p:nvPr>
        </p:nvSpPr>
        <p:spPr>
          <a:xfrm>
            <a:off x="323793" y="166390"/>
            <a:ext cx="2023708" cy="29282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buFontTx/>
              <a:buNone/>
              <a:defRPr lang="fr-FR" sz="160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  <a:lvl2pPr>
              <a:defRPr lang="fr-FR"/>
            </a:lvl2pPr>
            <a:lvl3pPr>
              <a:defRPr lang="fr-FR"/>
            </a:lvl3pPr>
            <a:lvl4pPr>
              <a:defRPr lang="fr-FR"/>
            </a:lvl4pPr>
            <a:lvl5pPr>
              <a:defRPr lang="fr-FR"/>
            </a:lvl5pPr>
          </a:lstStyle>
          <a:p>
            <a:pPr marL="0" lvl="0">
              <a:lnSpc>
                <a:spcPts val="1920"/>
              </a:lnSpc>
              <a:spcBef>
                <a:spcPct val="0"/>
              </a:spcBef>
              <a:buNone/>
            </a:pPr>
            <a:r>
              <a:rPr lang="fr-FR" dirty="0"/>
              <a:t>Chapitre 1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7" hasCustomPrompt="1"/>
          </p:nvPr>
        </p:nvSpPr>
        <p:spPr>
          <a:xfrm>
            <a:off x="568807" y="1569156"/>
            <a:ext cx="2694708" cy="6680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>
              <a:buSzPct val="120000"/>
              <a:buFontTx/>
              <a:buBlip>
                <a:blip r:embed="rId3"/>
              </a:buBlip>
              <a:defRPr sz="2600" baseline="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/>
              <a:t> Contenu</a:t>
            </a:r>
          </a:p>
        </p:txBody>
      </p:sp>
      <p:sp>
        <p:nvSpPr>
          <p:cNvPr id="22" name="Espace réservé du tableau 21"/>
          <p:cNvSpPr>
            <a:spLocks noGrp="1"/>
          </p:cNvSpPr>
          <p:nvPr>
            <p:ph type="tbl" sz="quarter" idx="19"/>
          </p:nvPr>
        </p:nvSpPr>
        <p:spPr>
          <a:xfrm>
            <a:off x="4210243" y="1587950"/>
            <a:ext cx="4476558" cy="4395161"/>
          </a:xfrm>
          <a:prstGeom prst="rect">
            <a:avLst/>
          </a:prstGeom>
          <a:ln w="57150" cap="sq" cmpd="sng">
            <a:solidFill>
              <a:srgbClr val="3198E5"/>
            </a:solidFill>
            <a:miter lim="800000"/>
          </a:ln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/>
              <a:t>Cliquez sur l'icône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3558262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D1D5C6A1-93FB-42DF-ACB5-2CAC68FD1E0B}" type="datetimeFigureOut">
              <a:rPr lang="fr-FR" smtClean="0"/>
              <a:pPr/>
              <a:t>19/11/2018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1A94DC5B-CA7E-4A06-83D0-E0BD6CB492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8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D1D5C6A1-93FB-42DF-ACB5-2CAC68FD1E0B}" type="datetimeFigureOut">
              <a:rPr lang="fr-FR" smtClean="0"/>
              <a:pPr/>
              <a:t>19/11/2018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1A94DC5B-CA7E-4A06-83D0-E0BD6CB492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10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wmf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29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0.xml"/><Relationship Id="rId4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701988"/>
            <a:ext cx="7793216" cy="649912"/>
          </a:xfrm>
          <a:noFill/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fr-FR" dirty="0"/>
              <a:t>Droit d’auteur et</a:t>
            </a:r>
            <a:br>
              <a:rPr lang="fr-FR" dirty="0"/>
            </a:br>
            <a:r>
              <a:rPr lang="fr-FR" dirty="0"/>
              <a:t>droit de la communication</a:t>
            </a:r>
            <a:br>
              <a:rPr lang="fr-FR" dirty="0"/>
            </a:br>
            <a:r>
              <a:rPr lang="fr-FR" dirty="0"/>
              <a:t>dans la diffusion numérique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2420888"/>
            <a:ext cx="5976664" cy="936104"/>
          </a:xfrm>
        </p:spPr>
        <p:txBody>
          <a:bodyPr>
            <a:normAutofit/>
          </a:bodyPr>
          <a:lstStyle/>
          <a:p>
            <a:r>
              <a:rPr lang="fr-FR" dirty="0"/>
              <a:t>Droit d’auteur</a:t>
            </a:r>
          </a:p>
          <a:p>
            <a:r>
              <a:rPr lang="fr-FR" dirty="0"/>
              <a:t>Droit de la communication électronique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047656" y="33265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Antoine Casanova - Avocat</a:t>
            </a:r>
          </a:p>
        </p:txBody>
      </p:sp>
      <p:pic>
        <p:nvPicPr>
          <p:cNvPr id="4" name="Picture 2" descr="C:\Users\acasanova\Desktop\LOGO_GOBELI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89040"/>
            <a:ext cx="1368152" cy="1185732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fr-FR" dirty="0"/>
              <a:t> Les fondamentaux du droit d’auteur</a:t>
            </a:r>
            <a:br>
              <a:rPr lang="fr-FR" dirty="0"/>
            </a:br>
            <a:r>
              <a:rPr lang="fr-FR" dirty="0"/>
              <a:t>Titularité des droits d’auteur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2924944"/>
            <a:ext cx="8280920" cy="3168352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endParaRPr lang="fr-FR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L’auteur titulaire ab </a:t>
            </a:r>
            <a:r>
              <a:rPr lang="fr-FR" dirty="0" err="1">
                <a:solidFill>
                  <a:schemeClr val="tx1"/>
                </a:solidFill>
              </a:rPr>
              <a:t>initio</a:t>
            </a:r>
            <a:r>
              <a:rPr lang="fr-FR" dirty="0">
                <a:solidFill>
                  <a:schemeClr val="tx1"/>
                </a:solidFill>
              </a:rPr>
              <a:t> (L 113-1 CPI)</a:t>
            </a:r>
          </a:p>
          <a:p>
            <a:pPr algn="l">
              <a:buFont typeface="Wingdings" pitchFamily="2" charset="2"/>
              <a:buChar char="Ø"/>
            </a:pPr>
            <a:endParaRPr lang="fr-FR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Logiciel : exception (L 113-9 CPI)</a:t>
            </a:r>
          </a:p>
          <a:p>
            <a:pPr lvl="1" algn="l">
              <a:buFont typeface="Arial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 Créés par des salariés</a:t>
            </a:r>
          </a:p>
          <a:p>
            <a:pPr lvl="1" algn="l">
              <a:buFont typeface="Arial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 fonction / moyens de l’employeur</a:t>
            </a:r>
          </a:p>
          <a:p>
            <a:pPr algn="l">
              <a:buFont typeface="Wingdings" pitchFamily="2" charset="2"/>
              <a:buChar char="Ø"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638132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Antoine Casanova - Avocat</a:t>
            </a:r>
          </a:p>
        </p:txBody>
      </p:sp>
      <p:pic>
        <p:nvPicPr>
          <p:cNvPr id="6" name="Picture 2" descr="C:\Users\acasanova\Desktop\LOGO_GOBELI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733256"/>
            <a:ext cx="1069042" cy="92650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fr-FR" dirty="0"/>
              <a:t> Les fondamentaux du droit d’auteur</a:t>
            </a:r>
            <a:br>
              <a:rPr lang="fr-FR" dirty="0"/>
            </a:br>
            <a:r>
              <a:rPr lang="fr-FR" dirty="0"/>
              <a:t>Titularité des droits d’auteur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528" y="2924944"/>
            <a:ext cx="8496944" cy="3168352"/>
          </a:xfrm>
        </p:spPr>
        <p:txBody>
          <a:bodyPr>
            <a:normAutofit fontScale="85000" lnSpcReduction="20000"/>
          </a:bodyPr>
          <a:lstStyle/>
          <a:p>
            <a:pPr algn="l">
              <a:buFont typeface="Wingdings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Œuvre de collaboration (L 113-2 CPI)</a:t>
            </a:r>
          </a:p>
          <a:p>
            <a:pPr lvl="1" algn="l">
              <a:buFont typeface="Arial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 propriété des co-auteurs</a:t>
            </a:r>
          </a:p>
          <a:p>
            <a:pPr lvl="1" algn="l"/>
            <a:endParaRPr lang="fr-FR" dirty="0">
              <a:solidFill>
                <a:schemeClr val="tx1"/>
              </a:solidFill>
            </a:endParaRPr>
          </a:p>
          <a:p>
            <a:pPr lvl="1" algn="l"/>
            <a:r>
              <a:rPr lang="fr-FR" dirty="0">
                <a:solidFill>
                  <a:schemeClr val="tx1"/>
                </a:solidFill>
              </a:rPr>
              <a:t>Ex: la bande dessinée + œuvre audiovisuelle (L 113-7 CPI)</a:t>
            </a:r>
          </a:p>
          <a:p>
            <a:pPr algn="l">
              <a:buFont typeface="Wingdings" pitchFamily="2" charset="2"/>
              <a:buChar char="Ø"/>
            </a:pPr>
            <a:endParaRPr lang="fr-FR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Œuvre collective (L 113-2 CPI)</a:t>
            </a:r>
          </a:p>
          <a:p>
            <a:pPr lvl="1" algn="l">
              <a:buFont typeface="Arial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 propriété la personne qui divulgue</a:t>
            </a:r>
          </a:p>
          <a:p>
            <a:pPr lvl="1" algn="l">
              <a:buFont typeface="Arial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lvl="1" algn="l"/>
            <a:r>
              <a:rPr lang="fr-FR" dirty="0">
                <a:solidFill>
                  <a:schemeClr val="tx1"/>
                </a:solidFill>
              </a:rPr>
              <a:t>Ex: le dictionnaire, le jeu vidéo</a:t>
            </a:r>
          </a:p>
          <a:p>
            <a:pPr lvl="1" algn="l"/>
            <a:endParaRPr lang="fr-FR" dirty="0">
              <a:solidFill>
                <a:schemeClr val="tx1"/>
              </a:solidFill>
            </a:endParaRPr>
          </a:p>
          <a:p>
            <a:pPr lvl="1" algn="l">
              <a:buFont typeface="Arial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lvl="1" algn="l"/>
            <a:endParaRPr lang="fr-FR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638132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Antoine Casanova - Avocat</a:t>
            </a:r>
          </a:p>
        </p:txBody>
      </p:sp>
      <p:pic>
        <p:nvPicPr>
          <p:cNvPr id="6" name="Picture 2" descr="C:\Users\acasanova\Desktop\LOGO_GOBELI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733256"/>
            <a:ext cx="1069042" cy="92650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fr-FR" dirty="0"/>
              <a:t> Les fondamentaux du droit d’auteur</a:t>
            </a:r>
            <a:br>
              <a:rPr lang="fr-FR" dirty="0"/>
            </a:br>
            <a:r>
              <a:rPr lang="fr-FR" dirty="0"/>
              <a:t>La cession de droit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2924944"/>
            <a:ext cx="8280920" cy="3168352"/>
          </a:xfrm>
        </p:spPr>
        <p:txBody>
          <a:bodyPr>
            <a:normAutofit lnSpcReduction="10000"/>
          </a:bodyPr>
          <a:lstStyle/>
          <a:p>
            <a:pPr algn="l">
              <a:buFont typeface="Wingdings" pitchFamily="2" charset="2"/>
              <a:buChar char="Ø"/>
            </a:pPr>
            <a:r>
              <a:rPr lang="fr-FR" b="1" dirty="0">
                <a:solidFill>
                  <a:schemeClr val="tx1"/>
                </a:solidFill>
              </a:rPr>
              <a:t>La cession de droit</a:t>
            </a:r>
          </a:p>
          <a:p>
            <a:pPr lvl="1" algn="l">
              <a:buFont typeface="Arial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 « 1 seul doigt sur la gâchette »</a:t>
            </a:r>
          </a:p>
          <a:p>
            <a:pPr lvl="1" algn="l">
              <a:buFont typeface="Arial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fr-FR" b="1" dirty="0">
                <a:solidFill>
                  <a:schemeClr val="tx1"/>
                </a:solidFill>
              </a:rPr>
              <a:t>Négociation : </a:t>
            </a:r>
            <a:r>
              <a:rPr lang="fr-FR" sz="2600" dirty="0">
                <a:solidFill>
                  <a:schemeClr val="tx1"/>
                </a:solidFill>
              </a:rPr>
              <a:t>Importance du timing</a:t>
            </a:r>
          </a:p>
          <a:p>
            <a:pPr lvl="1" algn="l">
              <a:buFont typeface="Arial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lvl="1" algn="l"/>
            <a:r>
              <a:rPr lang="fr-FR" dirty="0">
                <a:solidFill>
                  <a:schemeClr val="tx1"/>
                </a:solidFill>
              </a:rPr>
              <a:t>Ex : Court métrage et musique</a:t>
            </a:r>
          </a:p>
          <a:p>
            <a:pPr lvl="1" algn="l"/>
            <a:r>
              <a:rPr lang="fr-FR" dirty="0">
                <a:solidFill>
                  <a:schemeClr val="tx1"/>
                </a:solidFill>
              </a:rPr>
              <a:t>	  Photographe et Studio photos	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3528" y="638132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Antoine Casanova - Avocat</a:t>
            </a:r>
          </a:p>
        </p:txBody>
      </p:sp>
      <p:pic>
        <p:nvPicPr>
          <p:cNvPr id="6" name="Picture 2" descr="C:\Users\acasanova\Desktop\LOGO_GOBELI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733256"/>
            <a:ext cx="1069042" cy="92650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fr-FR" dirty="0"/>
              <a:t> Les fondamentaux du droit d’auteur</a:t>
            </a:r>
            <a:br>
              <a:rPr lang="fr-FR" dirty="0"/>
            </a:br>
            <a:r>
              <a:rPr lang="fr-FR" dirty="0"/>
              <a:t>Composantes du droit d’auteur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2924944"/>
            <a:ext cx="8280920" cy="3168352"/>
          </a:xfrm>
        </p:spPr>
        <p:txBody>
          <a:bodyPr>
            <a:normAutofit lnSpcReduction="10000"/>
          </a:bodyPr>
          <a:lstStyle/>
          <a:p>
            <a:pPr algn="l">
              <a:buFont typeface="Wingdings" pitchFamily="2" charset="2"/>
              <a:buChar char="Ø"/>
            </a:pPr>
            <a:r>
              <a:rPr lang="fr-FR" b="1" dirty="0">
                <a:solidFill>
                  <a:schemeClr val="tx1"/>
                </a:solidFill>
              </a:rPr>
              <a:t>Droit patrimonial : durée 70 ans mort e l’auteur</a:t>
            </a:r>
          </a:p>
          <a:p>
            <a:pPr algn="l">
              <a:buFont typeface="Wingdings" pitchFamily="2" charset="2"/>
              <a:buChar char="Ø"/>
            </a:pPr>
            <a:endParaRPr lang="fr-FR" sz="2600" b="1" dirty="0">
              <a:solidFill>
                <a:schemeClr val="tx1"/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Représentation</a:t>
            </a:r>
          </a:p>
          <a:p>
            <a:pPr lvl="1" algn="l">
              <a:buFont typeface="Arial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 Reproduction</a:t>
            </a:r>
          </a:p>
          <a:p>
            <a:pPr lvl="1" algn="l">
              <a:buFont typeface="Arial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 Distribution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3528" y="638132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Antoine Casanova - Avocat</a:t>
            </a:r>
          </a:p>
        </p:txBody>
      </p:sp>
      <p:pic>
        <p:nvPicPr>
          <p:cNvPr id="6" name="Picture 2" descr="C:\Users\acasanova\Desktop\LOGO_GOBELI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733256"/>
            <a:ext cx="1069042" cy="92650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fr-FR" dirty="0"/>
              <a:t> Les fondamentaux du droit d’auteur</a:t>
            </a:r>
            <a:br>
              <a:rPr lang="fr-FR" dirty="0"/>
            </a:br>
            <a:r>
              <a:rPr lang="fr-FR" dirty="0"/>
              <a:t>Cession des droits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2924944"/>
            <a:ext cx="8280920" cy="3168352"/>
          </a:xfrm>
        </p:spPr>
        <p:txBody>
          <a:bodyPr>
            <a:normAutofit fontScale="85000" lnSpcReduction="20000"/>
          </a:bodyPr>
          <a:lstStyle/>
          <a:p>
            <a:pPr algn="l">
              <a:buFont typeface="Wingdings" pitchFamily="2" charset="2"/>
              <a:buChar char="Ø"/>
            </a:pPr>
            <a:r>
              <a:rPr lang="fr-FR" sz="2600" b="1" dirty="0">
                <a:solidFill>
                  <a:schemeClr val="tx1"/>
                </a:solidFill>
              </a:rPr>
              <a:t>Zone Géographique</a:t>
            </a:r>
          </a:p>
          <a:p>
            <a:pPr algn="l">
              <a:buFont typeface="Wingdings" pitchFamily="2" charset="2"/>
              <a:buChar char="Ø"/>
            </a:pPr>
            <a:endParaRPr lang="fr-FR" sz="2600" b="1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fr-FR" sz="2600" b="1" dirty="0">
                <a:solidFill>
                  <a:schemeClr val="tx1"/>
                </a:solidFill>
              </a:rPr>
              <a:t>Durée de la cession</a:t>
            </a:r>
          </a:p>
          <a:p>
            <a:pPr algn="l">
              <a:buFont typeface="Wingdings" pitchFamily="2" charset="2"/>
              <a:buChar char="Ø"/>
            </a:pPr>
            <a:endParaRPr lang="fr-FR" sz="2600" b="1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fr-FR" sz="2600" b="1" dirty="0">
                <a:solidFill>
                  <a:schemeClr val="tx1"/>
                </a:solidFill>
              </a:rPr>
              <a:t>Etendue des droits cédés</a:t>
            </a:r>
          </a:p>
          <a:p>
            <a:pPr lvl="1" algn="l">
              <a:buFont typeface="Wingdings" pitchFamily="2" charset="2"/>
              <a:buChar char="Ø"/>
            </a:pPr>
            <a:r>
              <a:rPr lang="fr-FR" sz="2000" dirty="0">
                <a:solidFill>
                  <a:schemeClr val="tx1"/>
                </a:solidFill>
              </a:rPr>
              <a:t>Représentation</a:t>
            </a:r>
          </a:p>
          <a:p>
            <a:pPr lvl="1" algn="l">
              <a:buFont typeface="Wingdings" pitchFamily="2" charset="2"/>
              <a:buChar char="Ø"/>
            </a:pPr>
            <a:r>
              <a:rPr lang="fr-FR" sz="2000" dirty="0">
                <a:solidFill>
                  <a:schemeClr val="tx1"/>
                </a:solidFill>
              </a:rPr>
              <a:t>Reproduction</a:t>
            </a:r>
          </a:p>
          <a:p>
            <a:pPr lvl="1" algn="l">
              <a:buFont typeface="Wingdings" pitchFamily="2" charset="2"/>
              <a:buChar char="Ø"/>
            </a:pPr>
            <a:r>
              <a:rPr lang="fr-FR" sz="2100" dirty="0">
                <a:solidFill>
                  <a:schemeClr val="tx1"/>
                </a:solidFill>
              </a:rPr>
              <a:t>Distribution…</a:t>
            </a:r>
          </a:p>
          <a:p>
            <a:pPr algn="l">
              <a:buFont typeface="Wingdings" pitchFamily="2" charset="2"/>
              <a:buChar char="Ø"/>
            </a:pPr>
            <a:endParaRPr lang="fr-FR" sz="2600" b="1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fr-FR" sz="2600" b="1" dirty="0">
                <a:solidFill>
                  <a:schemeClr val="tx1"/>
                </a:solidFill>
              </a:rPr>
              <a:t>Destination des droits : </a:t>
            </a:r>
            <a:r>
              <a:rPr lang="fr-FR" sz="2600" dirty="0">
                <a:solidFill>
                  <a:schemeClr val="tx1"/>
                </a:solidFill>
              </a:rPr>
              <a:t>ce que vous allez en faire</a:t>
            </a:r>
          </a:p>
          <a:p>
            <a:pPr lvl="1" algn="l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638132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Antoine Casanova - Avocat</a:t>
            </a:r>
          </a:p>
        </p:txBody>
      </p:sp>
      <p:pic>
        <p:nvPicPr>
          <p:cNvPr id="6" name="Picture 2" descr="C:\Users\acasanova\Desktop\LOGO_GOBELI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733256"/>
            <a:ext cx="1069042" cy="92650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fr-FR" dirty="0"/>
              <a:t> Les fondamentaux du droit d’auteur</a:t>
            </a:r>
            <a:br>
              <a:rPr lang="fr-FR" dirty="0"/>
            </a:br>
            <a:r>
              <a:rPr lang="fr-FR" dirty="0"/>
              <a:t>Composantes du droit d’auteur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2924944"/>
            <a:ext cx="8280920" cy="3168352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fr-FR" b="1" dirty="0">
                <a:solidFill>
                  <a:schemeClr val="bg2"/>
                </a:solidFill>
              </a:rPr>
              <a:t>Droit moral</a:t>
            </a:r>
          </a:p>
          <a:p>
            <a:pPr algn="l">
              <a:buFont typeface="Wingdings" pitchFamily="2" charset="2"/>
              <a:buChar char="Ø"/>
            </a:pPr>
            <a:endParaRPr lang="fr-FR" sz="2600" b="1" dirty="0">
              <a:solidFill>
                <a:schemeClr val="bg2"/>
              </a:solidFill>
            </a:endParaRPr>
          </a:p>
          <a:p>
            <a:pPr lvl="1" algn="l"/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638132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Antoine Casanova - Avocat</a:t>
            </a:r>
          </a:p>
        </p:txBody>
      </p:sp>
      <p:pic>
        <p:nvPicPr>
          <p:cNvPr id="6" name="Picture 2" descr="C:\Users\acasanova\Desktop\LOGO_GOBELI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733256"/>
            <a:ext cx="1069042" cy="926503"/>
          </a:xfrm>
          <a:prstGeom prst="rect">
            <a:avLst/>
          </a:prstGeom>
          <a:noFill/>
        </p:spPr>
      </p:pic>
      <p:sp>
        <p:nvSpPr>
          <p:cNvPr id="7" name="Sous-titre 2"/>
          <p:cNvSpPr txBox="1">
            <a:spLocks/>
          </p:cNvSpPr>
          <p:nvPr/>
        </p:nvSpPr>
        <p:spPr>
          <a:xfrm>
            <a:off x="539552" y="2924944"/>
            <a:ext cx="3672408" cy="3168352"/>
          </a:xfrm>
          <a:prstGeom prst="rect">
            <a:avLst/>
          </a:prstGeom>
        </p:spPr>
        <p:txBody>
          <a:bodyPr lIns="45720" rIns="246888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Droit moral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fr-FR" sz="3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4 composantes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fr-FR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Divulgation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fr-FR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Paternité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fr-FR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Respect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fr-FR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Repentir</a:t>
            </a: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4355976" y="2780928"/>
            <a:ext cx="3672408" cy="3168352"/>
          </a:xfrm>
          <a:prstGeom prst="rect">
            <a:avLst/>
          </a:prstGeom>
        </p:spPr>
        <p:txBody>
          <a:bodyPr lIns="45720" rIns="246888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endParaRPr lang="fr-FR" sz="3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fr-FR" sz="3200" b="1" noProof="0" dirty="0"/>
              <a:t>3</a:t>
            </a:r>
            <a:r>
              <a:rPr kumimoji="0" lang="fr-FR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caractères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fr-FR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Inaliénable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fr-FR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Perpétuel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lang="fr-FR" sz="2600" dirty="0"/>
              <a:t> Imprescriptible</a:t>
            </a:r>
            <a:endParaRPr kumimoji="0" lang="fr-FR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 pitchFamily="34" charset="0"/>
              <a:buChar char="•"/>
              <a:tabLst/>
              <a:defRPr/>
            </a:pPr>
            <a:endParaRPr kumimoji="0" lang="fr-FR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 pitchFamily="34" charset="0"/>
              <a:buChar char="•"/>
              <a:tabLst/>
              <a:defRPr/>
            </a:pPr>
            <a:endParaRPr kumimoji="0" lang="fr-FR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fr-FR" dirty="0"/>
              <a:t> Les fondamentaux du droit d’auteur</a:t>
            </a:r>
            <a:br>
              <a:rPr lang="fr-FR" dirty="0"/>
            </a:br>
            <a:r>
              <a:rPr lang="fr-FR" dirty="0"/>
              <a:t>Droit moral et vie économique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2924944"/>
            <a:ext cx="8280920" cy="3168352"/>
          </a:xfrm>
        </p:spPr>
        <p:txBody>
          <a:bodyPr>
            <a:normAutofit lnSpcReduction="10000"/>
          </a:bodyPr>
          <a:lstStyle/>
          <a:p>
            <a:pPr algn="l">
              <a:buFont typeface="Wingdings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Le droit moral et l’adaptation</a:t>
            </a:r>
          </a:p>
          <a:p>
            <a:pPr algn="l"/>
            <a:endParaRPr lang="fr-FR" dirty="0">
              <a:solidFill>
                <a:schemeClr val="tx1"/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sz="3000" dirty="0">
                <a:solidFill>
                  <a:schemeClr val="tx1"/>
                </a:solidFill>
              </a:rPr>
              <a:t>Affaire « Suite des misérables »</a:t>
            </a:r>
          </a:p>
          <a:p>
            <a:pPr lvl="1" algn="l"/>
            <a:r>
              <a:rPr lang="fr-FR" sz="2800" dirty="0">
                <a:solidFill>
                  <a:schemeClr val="tx1"/>
                </a:solidFill>
              </a:rPr>
              <a:t>	</a:t>
            </a:r>
            <a:r>
              <a:rPr lang="fr-FR" dirty="0">
                <a:solidFill>
                  <a:schemeClr val="tx1"/>
                </a:solidFill>
              </a:rPr>
              <a:t>CA Paris 19 décembre 2008</a:t>
            </a:r>
          </a:p>
          <a:p>
            <a:pPr lvl="1" algn="l"/>
            <a:endParaRPr lang="fr-FR" dirty="0">
              <a:solidFill>
                <a:schemeClr val="tx1"/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</a:rPr>
              <a:t>Affaire « Jean Ferrat »</a:t>
            </a:r>
          </a:p>
          <a:p>
            <a:pPr lvl="1" algn="l"/>
            <a:r>
              <a:rPr lang="fr-FR" sz="2400" dirty="0">
                <a:solidFill>
                  <a:schemeClr val="tx1"/>
                </a:solidFill>
              </a:rPr>
              <a:t>	</a:t>
            </a:r>
            <a:r>
              <a:rPr lang="fr-FR" dirty="0" err="1">
                <a:solidFill>
                  <a:schemeClr val="tx1"/>
                </a:solidFill>
              </a:rPr>
              <a:t>Cass</a:t>
            </a:r>
            <a:r>
              <a:rPr lang="fr-FR" dirty="0">
                <a:solidFill>
                  <a:schemeClr val="tx1"/>
                </a:solidFill>
              </a:rPr>
              <a:t>. Soc. 8 février 2006</a:t>
            </a:r>
          </a:p>
          <a:p>
            <a:pPr lvl="1"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638132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Antoine Casanova - Avocat</a:t>
            </a:r>
          </a:p>
        </p:txBody>
      </p:sp>
      <p:pic>
        <p:nvPicPr>
          <p:cNvPr id="6" name="Picture 2" descr="C:\Users\acasanova\Desktop\LOGO_GOBELI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733256"/>
            <a:ext cx="1069042" cy="92650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fr-FR" dirty="0"/>
              <a:t> Partie II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2924944"/>
            <a:ext cx="7920880" cy="3168352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endParaRPr lang="fr-FR" dirty="0"/>
          </a:p>
          <a:p>
            <a:pPr algn="l">
              <a:buFont typeface="Wingdings" pitchFamily="2" charset="2"/>
              <a:buChar char="Ø"/>
            </a:pPr>
            <a:endParaRPr lang="fr-FR" dirty="0"/>
          </a:p>
          <a:p>
            <a:pPr algn="l">
              <a:buFont typeface="Wingdings" pitchFamily="2" charset="2"/>
              <a:buChar char="Ø"/>
            </a:pPr>
            <a:endParaRPr lang="fr-FR" dirty="0"/>
          </a:p>
          <a:p>
            <a:pPr algn="ctr"/>
            <a:r>
              <a:rPr lang="fr-FR" dirty="0"/>
              <a:t>FONDAMENTAUX DU DROIT DE LA COMMUNICATION ELECTRONIQUE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3528" y="638132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Antoine Casanova - Avocat</a:t>
            </a:r>
          </a:p>
        </p:txBody>
      </p:sp>
      <p:pic>
        <p:nvPicPr>
          <p:cNvPr id="6" name="Picture 2" descr="C:\Users\acasanova\Desktop\LOGO_GOBELI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733256"/>
            <a:ext cx="1069042" cy="92650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fr-FR" dirty="0"/>
              <a:t>Les fondamentaux du droit de la communication électronique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2924944"/>
            <a:ext cx="8280920" cy="3168352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Caractère de la communication</a:t>
            </a:r>
          </a:p>
          <a:p>
            <a:pPr lvl="1" algn="l">
              <a:buFont typeface="Arial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 Privée / Publique</a:t>
            </a:r>
          </a:p>
          <a:p>
            <a:pPr algn="l"/>
            <a:endParaRPr lang="fr-FR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Critère de la communauté d’intérêt</a:t>
            </a:r>
          </a:p>
          <a:p>
            <a:pPr lvl="1" algn="l">
              <a:buFont typeface="Arial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 Critère floue</a:t>
            </a:r>
          </a:p>
          <a:p>
            <a:pPr lvl="1" algn="l">
              <a:buFont typeface="Arial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 Réseau sociaux : analyse des paramétrages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3528" y="638132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Antoine Casanova - Avocat</a:t>
            </a:r>
          </a:p>
        </p:txBody>
      </p:sp>
      <p:pic>
        <p:nvPicPr>
          <p:cNvPr id="6" name="Picture 2" descr="C:\Users\acasanova\Desktop\LOGO_GOBELI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733256"/>
            <a:ext cx="1069042" cy="92650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fr-FR" dirty="0"/>
              <a:t>Les fondamentaux du droit de la communication électronique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2924944"/>
            <a:ext cx="8280920" cy="3168352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Internet est transfrontière</a:t>
            </a:r>
          </a:p>
          <a:p>
            <a:pPr algn="l">
              <a:buFont typeface="Wingdings" pitchFamily="2" charset="2"/>
              <a:buChar char="Ø"/>
            </a:pPr>
            <a:endParaRPr lang="fr-FR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endParaRPr lang="fr-FR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Critère du public visé ou de l’accessibilité ?</a:t>
            </a:r>
          </a:p>
          <a:p>
            <a:pPr lvl="1" algn="l">
              <a:buFont typeface="Arial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 détermine la l’applicabilité de la loi</a:t>
            </a:r>
          </a:p>
          <a:p>
            <a:pPr lvl="2" algn="l">
              <a:buFont typeface="Arial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Affaire Yahoo </a:t>
            </a:r>
            <a:r>
              <a:rPr lang="fr-FR" dirty="0" err="1">
                <a:solidFill>
                  <a:schemeClr val="tx1"/>
                </a:solidFill>
              </a:rPr>
              <a:t>Inc</a:t>
            </a:r>
            <a:r>
              <a:rPr lang="fr-FR" dirty="0">
                <a:solidFill>
                  <a:schemeClr val="tx1"/>
                </a:solidFill>
              </a:rPr>
              <a:t> !</a:t>
            </a:r>
          </a:p>
          <a:p>
            <a:pPr lvl="2" algn="l">
              <a:buFont typeface="Arial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Détermination de la </a:t>
            </a:r>
            <a:r>
              <a:rPr lang="fr-FR" dirty="0" err="1">
                <a:solidFill>
                  <a:schemeClr val="tx1"/>
                </a:solidFill>
              </a:rPr>
              <a:t>juridicition</a:t>
            </a:r>
            <a:r>
              <a:rPr lang="fr-FR" dirty="0">
                <a:solidFill>
                  <a:schemeClr val="tx1"/>
                </a:solidFill>
              </a:rPr>
              <a:t> compétente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3528" y="638132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Antoine Casanova - Avocat</a:t>
            </a:r>
          </a:p>
        </p:txBody>
      </p:sp>
      <p:pic>
        <p:nvPicPr>
          <p:cNvPr id="6" name="Picture 2" descr="C:\Users\acasanova\Desktop\LOGO_GOBELI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733256"/>
            <a:ext cx="1069042" cy="92650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fr-FR" dirty="0"/>
              <a:t> SOMMAIRE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1093" y="2276872"/>
            <a:ext cx="7707291" cy="2952328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fr-FR" sz="2600" b="1" dirty="0">
                <a:solidFill>
                  <a:schemeClr val="tx1"/>
                </a:solidFill>
              </a:rPr>
              <a:t>Les fondamentaux du droit d’auteur</a:t>
            </a:r>
          </a:p>
          <a:p>
            <a:pPr algn="l">
              <a:buFont typeface="Wingdings" pitchFamily="2" charset="2"/>
              <a:buChar char="Ø"/>
            </a:pPr>
            <a:endParaRPr lang="fr-FR" sz="2600" b="1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fr-FR" sz="2600" b="1" dirty="0">
                <a:solidFill>
                  <a:schemeClr val="tx1"/>
                </a:solidFill>
              </a:rPr>
              <a:t>Les fondamentaux du droit de la communication électronique</a:t>
            </a:r>
          </a:p>
          <a:p>
            <a:pPr algn="l">
              <a:buFont typeface="Wingdings" pitchFamily="2" charset="2"/>
              <a:buChar char="Ø"/>
            </a:pPr>
            <a:endParaRPr lang="fr-FR" sz="2600" b="1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fr-FR" sz="2600" b="1" dirty="0">
                <a:solidFill>
                  <a:schemeClr val="tx1"/>
                </a:solidFill>
              </a:rPr>
              <a:t>La valorisation de la création dans le numérique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3528" y="638132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Antoine Casanova - Avocat</a:t>
            </a:r>
          </a:p>
        </p:txBody>
      </p:sp>
      <p:pic>
        <p:nvPicPr>
          <p:cNvPr id="6" name="Picture 2" descr="C:\Users\acasanova\Desktop\LOGO_GOBELI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733256"/>
            <a:ext cx="1069042" cy="92650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fr-FR" dirty="0"/>
              <a:t> Les fondamentaux du droit de la communication électronique</a:t>
            </a:r>
            <a:br>
              <a:rPr lang="fr-FR" dirty="0"/>
            </a:br>
            <a:r>
              <a:rPr lang="fr-FR" dirty="0"/>
              <a:t>Les acteurs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2924944"/>
            <a:ext cx="8280920" cy="3168352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Intermédiaires techniques</a:t>
            </a:r>
          </a:p>
          <a:p>
            <a:pPr lvl="1" algn="l">
              <a:buFont typeface="Arial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 FAI : donne accès au réseau</a:t>
            </a:r>
          </a:p>
          <a:p>
            <a:pPr lvl="1" algn="l">
              <a:buFont typeface="Arial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 Hébergeurs : stocke les données</a:t>
            </a:r>
          </a:p>
          <a:p>
            <a:pPr lvl="1" algn="l">
              <a:buFont typeface="Arial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 ≠ Editeurs</a:t>
            </a:r>
          </a:p>
          <a:p>
            <a:pPr lvl="1" algn="l">
              <a:buFont typeface="Arial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 Met l’information à disposition du public</a:t>
            </a:r>
          </a:p>
          <a:p>
            <a:pPr lvl="1" algn="l">
              <a:buFont typeface="Arial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638132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Antoine Casanova - Avocat</a:t>
            </a:r>
          </a:p>
        </p:txBody>
      </p:sp>
      <p:pic>
        <p:nvPicPr>
          <p:cNvPr id="6" name="Picture 2" descr="C:\Users\acasanova\Desktop\LOGO_GOBELI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733256"/>
            <a:ext cx="1069042" cy="92650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fr-FR" dirty="0"/>
              <a:t> Les fondamentaux du droit de la communication électronique</a:t>
            </a:r>
            <a:br>
              <a:rPr lang="fr-FR" dirty="0"/>
            </a:br>
            <a:r>
              <a:rPr lang="fr-FR" dirty="0"/>
              <a:t>La responsabilité des acteurs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2924944"/>
            <a:ext cx="8280920" cy="3168352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Editeurs</a:t>
            </a:r>
          </a:p>
          <a:p>
            <a:pPr lvl="1" algn="l">
              <a:buFont typeface="Arial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 Responsabilité de droit commun</a:t>
            </a:r>
          </a:p>
          <a:p>
            <a:pPr lvl="1" algn="l">
              <a:buFont typeface="Arial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 Directeur de la publication</a:t>
            </a:r>
          </a:p>
          <a:p>
            <a:pPr lvl="1" algn="l"/>
            <a:endParaRPr lang="fr-FR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Hébergeurs</a:t>
            </a:r>
          </a:p>
          <a:p>
            <a:pPr lvl="1" algn="l">
              <a:buFont typeface="Arial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 Responsabilité aménagée</a:t>
            </a:r>
          </a:p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638132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Antoine Casanova - Avocat</a:t>
            </a:r>
          </a:p>
        </p:txBody>
      </p:sp>
      <p:pic>
        <p:nvPicPr>
          <p:cNvPr id="6" name="Picture 2" descr="C:\Users\acasanova\Desktop\LOGO_GOBELI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733256"/>
            <a:ext cx="1069042" cy="92650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fr-FR" dirty="0"/>
              <a:t> Les fondamentaux du droit de la communication électronique</a:t>
            </a:r>
            <a:br>
              <a:rPr lang="fr-FR" dirty="0"/>
            </a:br>
            <a:r>
              <a:rPr lang="fr-FR" dirty="0"/>
              <a:t>La responsabilité des acteurs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2924944"/>
            <a:ext cx="8280920" cy="3168352"/>
          </a:xfrm>
        </p:spPr>
        <p:txBody>
          <a:bodyPr>
            <a:normAutofit/>
          </a:bodyPr>
          <a:lstStyle/>
          <a:p>
            <a:pPr lvl="1" algn="l">
              <a:buFont typeface="Wingdings" pitchFamily="2" charset="2"/>
              <a:buChar char="Ø"/>
            </a:pPr>
            <a:r>
              <a:rPr lang="fr-FR" b="1" dirty="0">
                <a:solidFill>
                  <a:schemeClr val="tx1"/>
                </a:solidFill>
              </a:rPr>
              <a:t>Quid  du prestataire de référencement ?</a:t>
            </a:r>
          </a:p>
          <a:p>
            <a:pPr lvl="1" algn="l">
              <a:buFont typeface="Wingdings" pitchFamily="2" charset="2"/>
              <a:buChar char="Ø"/>
            </a:pPr>
            <a:endParaRPr lang="fr-FR" b="1" dirty="0">
              <a:solidFill>
                <a:schemeClr val="tx1"/>
              </a:solidFill>
            </a:endParaRPr>
          </a:p>
          <a:p>
            <a:pPr lvl="1" algn="l">
              <a:buFont typeface="Wingdings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Quel régime de responsabilité ?</a:t>
            </a:r>
          </a:p>
          <a:p>
            <a:pPr lvl="1" algn="l">
              <a:buFont typeface="Wingdings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Quelles obligations ?</a:t>
            </a:r>
          </a:p>
          <a:p>
            <a:pPr lvl="2" algn="l">
              <a:buFont typeface="Wingdings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Droit à l’oubli</a:t>
            </a:r>
          </a:p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638132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Antoine Casanova - Avocat</a:t>
            </a:r>
          </a:p>
        </p:txBody>
      </p:sp>
      <p:pic>
        <p:nvPicPr>
          <p:cNvPr id="6" name="Picture 2" descr="C:\Users\acasanova\Desktop\LOGO_GOBELI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733256"/>
            <a:ext cx="1069042" cy="926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0051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Les fondamentaux du droit de la communication électronique</a:t>
            </a:r>
            <a:br>
              <a:rPr lang="fr-FR" dirty="0"/>
            </a:br>
            <a:r>
              <a:rPr lang="fr-FR" dirty="0"/>
              <a:t>Aménager sa responsabilité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2924944"/>
            <a:ext cx="8568952" cy="3168352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Déterminer son régime de responsabilité</a:t>
            </a:r>
          </a:p>
          <a:p>
            <a:pPr algn="l">
              <a:buFont typeface="Wingdings" pitchFamily="2" charset="2"/>
              <a:buChar char="Ø"/>
            </a:pPr>
            <a:endParaRPr lang="fr-FR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Aménager sa responsabilité</a:t>
            </a:r>
          </a:p>
          <a:p>
            <a:pPr lvl="1" algn="l">
              <a:buFont typeface="Arial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 Contrôle a priori / a posteriori</a:t>
            </a:r>
          </a:p>
          <a:p>
            <a:pPr lvl="1" algn="l">
              <a:buFont typeface="Arial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 Responsabiliser les utilisateurs : CGU</a:t>
            </a:r>
          </a:p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638132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Antoine Casanova - Avocat</a:t>
            </a:r>
          </a:p>
        </p:txBody>
      </p:sp>
      <p:pic>
        <p:nvPicPr>
          <p:cNvPr id="6" name="Picture 2" descr="C:\Users\acasanova\Desktop\LOGO_GOBELI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733256"/>
            <a:ext cx="1069042" cy="92650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fr-FR" dirty="0"/>
              <a:t> Les fondamentaux du droit de la communication électronique</a:t>
            </a:r>
            <a:br>
              <a:rPr lang="fr-FR" dirty="0"/>
            </a:br>
            <a:r>
              <a:rPr lang="fr-FR" dirty="0"/>
              <a:t>Aménager sa responsabilité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2924944"/>
            <a:ext cx="8568952" cy="3168352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fr-FR" sz="2800" b="1" dirty="0">
                <a:solidFill>
                  <a:schemeClr val="tx1"/>
                </a:solidFill>
              </a:rPr>
              <a:t> Publier un lien hypertexte renvoyant vers du contenu : quelle responsabilité ?</a:t>
            </a:r>
          </a:p>
          <a:p>
            <a:pPr algn="l"/>
            <a:endParaRPr lang="fr-FR" sz="2800" b="1" dirty="0">
              <a:solidFill>
                <a:schemeClr val="tx1"/>
              </a:solidFill>
            </a:endParaRPr>
          </a:p>
          <a:p>
            <a:pPr lvl="1" algn="l">
              <a:buFont typeface="Wingdings" pitchFamily="2" charset="2"/>
              <a:buChar char="Ø"/>
            </a:pPr>
            <a:r>
              <a:rPr lang="fr-FR" sz="2200" dirty="0">
                <a:solidFill>
                  <a:schemeClr val="tx1"/>
                </a:solidFill>
              </a:rPr>
              <a:t>Etape 1 : Public nouveau touché ?</a:t>
            </a:r>
          </a:p>
          <a:p>
            <a:pPr lvl="1" algn="l">
              <a:buFont typeface="Wingdings" pitchFamily="2" charset="2"/>
              <a:buChar char="Ø"/>
            </a:pPr>
            <a:r>
              <a:rPr lang="fr-FR" sz="2200" dirty="0">
                <a:solidFill>
                  <a:schemeClr val="tx1"/>
                </a:solidFill>
              </a:rPr>
              <a:t>Etape 2 : recherche de profit ?</a:t>
            </a:r>
          </a:p>
          <a:p>
            <a:pPr lvl="2" algn="l">
              <a:buFont typeface="Wingdings" pitchFamily="2" charset="2"/>
              <a:buChar char="Ø"/>
            </a:pPr>
            <a:r>
              <a:rPr lang="fr-FR" sz="2000" dirty="0">
                <a:solidFill>
                  <a:schemeClr val="tx1"/>
                </a:solidFill>
              </a:rPr>
              <a:t>Si oui attente légitime d’une vérification préalable</a:t>
            </a:r>
          </a:p>
          <a:p>
            <a:pPr lvl="1" algn="l">
              <a:buFont typeface="Wingdings" pitchFamily="2" charset="2"/>
              <a:buChar char="Ø"/>
            </a:pPr>
            <a:endParaRPr lang="fr-FR" b="1" dirty="0">
              <a:solidFill>
                <a:schemeClr val="tx1"/>
              </a:solidFill>
            </a:endParaRPr>
          </a:p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638132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Antoine Casanova - Avocat</a:t>
            </a:r>
          </a:p>
        </p:txBody>
      </p:sp>
      <p:pic>
        <p:nvPicPr>
          <p:cNvPr id="6" name="Picture 2" descr="C:\Users\acasanova\Desktop\LOGO_GOBELI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733256"/>
            <a:ext cx="1069042" cy="926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1924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fr-FR" dirty="0"/>
              <a:t> Les fondamentaux du droit de la communication électronique</a:t>
            </a:r>
            <a:br>
              <a:rPr lang="fr-FR" dirty="0"/>
            </a:br>
            <a:r>
              <a:rPr lang="fr-FR" dirty="0"/>
              <a:t>Données personnelles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2924944"/>
            <a:ext cx="8568952" cy="3168352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RGPD : entrée en vigueur le 25/05</a:t>
            </a:r>
          </a:p>
          <a:p>
            <a:pPr algn="l">
              <a:buFont typeface="Wingdings" pitchFamily="2" charset="2"/>
              <a:buChar char="Ø"/>
            </a:pPr>
            <a:endParaRPr lang="fr-FR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Respect des grands principes de la loi</a:t>
            </a:r>
          </a:p>
          <a:p>
            <a:pPr lvl="1" algn="l">
              <a:buFont typeface="Wingdings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Loyauté : transparence et informations</a:t>
            </a:r>
          </a:p>
          <a:p>
            <a:pPr lvl="1" algn="l">
              <a:buFont typeface="Wingdings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Proportionnalité : finalité du traitement</a:t>
            </a:r>
          </a:p>
          <a:p>
            <a:pPr lvl="1" algn="l">
              <a:buFont typeface="Wingdings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Sécurité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3528" y="638132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Antoine Casanova - Avocat</a:t>
            </a:r>
          </a:p>
        </p:txBody>
      </p:sp>
      <p:pic>
        <p:nvPicPr>
          <p:cNvPr id="6" name="Picture 2" descr="C:\Users\acasanova\Desktop\LOGO_GOBELI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733256"/>
            <a:ext cx="1069042" cy="92650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fr-FR" dirty="0"/>
              <a:t> Partie III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2924944"/>
            <a:ext cx="7920880" cy="3168352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endParaRPr lang="fr-FR" dirty="0"/>
          </a:p>
          <a:p>
            <a:pPr algn="l">
              <a:buFont typeface="Wingdings" pitchFamily="2" charset="2"/>
              <a:buChar char="Ø"/>
            </a:pPr>
            <a:endParaRPr lang="fr-FR" dirty="0"/>
          </a:p>
          <a:p>
            <a:pPr algn="l">
              <a:buFont typeface="Wingdings" pitchFamily="2" charset="2"/>
              <a:buChar char="Ø"/>
            </a:pPr>
            <a:endParaRPr lang="fr-FR" dirty="0"/>
          </a:p>
          <a:p>
            <a:pPr algn="ctr"/>
            <a:r>
              <a:rPr lang="fr-FR" dirty="0"/>
              <a:t>LA CREATION DANS L’UNIVERS NUMERIQUE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3528" y="638132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Antoine Casanova - Avocat</a:t>
            </a:r>
          </a:p>
        </p:txBody>
      </p:sp>
      <p:pic>
        <p:nvPicPr>
          <p:cNvPr id="6" name="Picture 2" descr="C:\Users\acasanova\Desktop\LOGO_GOBELI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733256"/>
            <a:ext cx="1069042" cy="92650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Valoriser l’œuvre numérique</a:t>
            </a:r>
            <a:br>
              <a:rPr lang="fr-FR" dirty="0"/>
            </a:br>
            <a:r>
              <a:rPr lang="fr-FR" dirty="0"/>
              <a:t>marque et nom de domaine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2924944"/>
            <a:ext cx="8568952" cy="3168352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Le nom de domaine</a:t>
            </a:r>
          </a:p>
          <a:p>
            <a:pPr lvl="1" algn="l">
              <a:buFont typeface="Arial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 1</a:t>
            </a:r>
            <a:r>
              <a:rPr lang="fr-FR" baseline="30000" dirty="0">
                <a:solidFill>
                  <a:schemeClr val="tx1"/>
                </a:solidFill>
              </a:rPr>
              <a:t>er</a:t>
            </a:r>
            <a:r>
              <a:rPr lang="fr-FR" dirty="0">
                <a:solidFill>
                  <a:schemeClr val="tx1"/>
                </a:solidFill>
              </a:rPr>
              <a:t> arrivé = 1</a:t>
            </a:r>
            <a:r>
              <a:rPr lang="fr-FR" baseline="30000" dirty="0">
                <a:solidFill>
                  <a:schemeClr val="tx1"/>
                </a:solidFill>
              </a:rPr>
              <a:t>er</a:t>
            </a:r>
            <a:r>
              <a:rPr lang="fr-FR" dirty="0">
                <a:solidFill>
                  <a:schemeClr val="tx1"/>
                </a:solidFill>
              </a:rPr>
              <a:t> servi</a:t>
            </a:r>
          </a:p>
          <a:p>
            <a:pPr algn="l"/>
            <a:r>
              <a:rPr lang="fr-FR" dirty="0">
                <a:solidFill>
                  <a:schemeClr val="tx1"/>
                </a:solidFill>
              </a:rPr>
              <a:t>	</a:t>
            </a:r>
            <a:r>
              <a:rPr lang="fr-FR" sz="2600" dirty="0">
                <a:solidFill>
                  <a:schemeClr val="tx1"/>
                </a:solidFill>
              </a:rPr>
              <a:t>Ex :  phénomène du cyber-</a:t>
            </a:r>
            <a:r>
              <a:rPr lang="fr-FR" sz="2600" dirty="0" err="1">
                <a:solidFill>
                  <a:schemeClr val="tx1"/>
                </a:solidFill>
              </a:rPr>
              <a:t>squatting</a:t>
            </a:r>
            <a:endParaRPr lang="fr-FR" sz="2600" dirty="0">
              <a:solidFill>
                <a:schemeClr val="tx1"/>
              </a:solidFill>
            </a:endParaRPr>
          </a:p>
          <a:p>
            <a:pPr algn="l"/>
            <a:endParaRPr lang="fr-FR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Marque</a:t>
            </a:r>
          </a:p>
          <a:p>
            <a:pPr lvl="1" algn="l">
              <a:buFont typeface="Arial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 dépôt INPI</a:t>
            </a:r>
          </a:p>
          <a:p>
            <a:pPr lvl="1" algn="l">
              <a:buFont typeface="Arial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 principe de spécialité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3528" y="638132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Antoine Casanova - Avocat</a:t>
            </a:r>
          </a:p>
        </p:txBody>
      </p:sp>
      <p:pic>
        <p:nvPicPr>
          <p:cNvPr id="6" name="Picture 2" descr="C:\Users\acasanova\Desktop\LOGO_GOBELI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733256"/>
            <a:ext cx="1069042" cy="92650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fr-FR" dirty="0"/>
              <a:t> Valoriser l’œuvre et les contenus utilisateurs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2924944"/>
            <a:ext cx="8568952" cy="3456384"/>
          </a:xfrm>
        </p:spPr>
        <p:txBody>
          <a:bodyPr>
            <a:normAutofit fontScale="92500" lnSpcReduction="10000"/>
          </a:bodyPr>
          <a:lstStyle/>
          <a:p>
            <a:pPr algn="l">
              <a:buFont typeface="Wingdings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b="1" dirty="0">
                <a:solidFill>
                  <a:schemeClr val="tx1"/>
                </a:solidFill>
              </a:rPr>
              <a:t>Prudence :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sz="2600" dirty="0">
                <a:solidFill>
                  <a:schemeClr val="tx1"/>
                </a:solidFill>
              </a:rPr>
              <a:t>analysez les conséquences d’une divulgation sur le réseau</a:t>
            </a:r>
          </a:p>
          <a:p>
            <a:pPr lvl="1" algn="l">
              <a:buFont typeface="Arial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 Mise à disposition = dépossession !</a:t>
            </a:r>
          </a:p>
          <a:p>
            <a:pPr lvl="1" algn="l">
              <a:buFont typeface="Arial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 Ex : La photographie et le réseau </a:t>
            </a:r>
            <a:r>
              <a:rPr lang="fr-FR" dirty="0" err="1">
                <a:solidFill>
                  <a:schemeClr val="tx1"/>
                </a:solidFill>
              </a:rPr>
              <a:t>Instagram</a:t>
            </a:r>
            <a:endParaRPr lang="fr-FR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endParaRPr lang="fr-FR" sz="2600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fr-FR" sz="2600" dirty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Récupérez le contrôle = justifiez d’un droit</a:t>
            </a:r>
          </a:p>
          <a:p>
            <a:pPr lvl="1" algn="l">
              <a:buFont typeface="Arial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droit d’auteur</a:t>
            </a:r>
          </a:p>
          <a:p>
            <a:pPr lvl="1" algn="l">
              <a:buFont typeface="Arial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Droit à l’image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3528" y="638132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Antoine Casanova - Avocat</a:t>
            </a:r>
          </a:p>
        </p:txBody>
      </p:sp>
      <p:pic>
        <p:nvPicPr>
          <p:cNvPr id="6" name="Picture 2" descr="C:\Users\acasanova\Desktop\LOGO_GOBELI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733256"/>
            <a:ext cx="1069042" cy="92650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fr-FR" dirty="0"/>
              <a:t> Valoriser et les contenus utilisateurs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2924944"/>
            <a:ext cx="8568952" cy="3168352"/>
          </a:xfrm>
        </p:spPr>
        <p:txBody>
          <a:bodyPr>
            <a:normAutofit fontScale="92500" lnSpcReduction="10000"/>
          </a:bodyPr>
          <a:lstStyle/>
          <a:p>
            <a:pPr algn="l">
              <a:buFont typeface="Wingdings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Contribution de l’utilisateur</a:t>
            </a:r>
          </a:p>
          <a:p>
            <a:pPr lvl="1" algn="l">
              <a:buFont typeface="Arial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 Enjeu majeur avec les réseaux sociaux </a:t>
            </a:r>
          </a:p>
          <a:p>
            <a:pPr lvl="1" algn="l">
              <a:buFont typeface="Arial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 Zone floue</a:t>
            </a:r>
          </a:p>
          <a:p>
            <a:pPr algn="l"/>
            <a:endParaRPr lang="fr-FR" dirty="0">
              <a:solidFill>
                <a:schemeClr val="tx1"/>
              </a:solidFill>
            </a:endParaRPr>
          </a:p>
          <a:p>
            <a:pPr algn="l"/>
            <a:endParaRPr lang="fr-FR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Utilisation des CGU</a:t>
            </a:r>
          </a:p>
          <a:p>
            <a:pPr lvl="1" algn="l">
              <a:buFont typeface="Arial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 Cession des droits</a:t>
            </a:r>
          </a:p>
          <a:p>
            <a:pPr lvl="1" algn="l">
              <a:buFont typeface="Arial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 Licence d’utilisation (FB, </a:t>
            </a:r>
            <a:r>
              <a:rPr lang="fr-FR" dirty="0" err="1">
                <a:solidFill>
                  <a:schemeClr val="tx1"/>
                </a:solidFill>
              </a:rPr>
              <a:t>Twitter</a:t>
            </a:r>
            <a:r>
              <a:rPr lang="fr-FR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3528" y="638132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Antoine Casanova - Avocat</a:t>
            </a:r>
          </a:p>
        </p:txBody>
      </p:sp>
      <p:pic>
        <p:nvPicPr>
          <p:cNvPr id="6" name="Picture 2" descr="C:\Users\acasanova\Desktop\LOGO_GOBELI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5733256"/>
            <a:ext cx="1069042" cy="926503"/>
          </a:xfrm>
          <a:prstGeom prst="rect">
            <a:avLst/>
          </a:prstGeom>
          <a:noFill/>
        </p:spPr>
      </p:pic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966420"/>
              </p:ext>
            </p:extLst>
          </p:nvPr>
        </p:nvGraphicFramePr>
        <p:xfrm>
          <a:off x="6145213" y="1773238"/>
          <a:ext cx="2387227" cy="3624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r:id="rId6" imgW="5760720" imgH="8748720" progId="Word.Document.12">
                  <p:embed/>
                </p:oleObj>
              </mc:Choice>
              <mc:Fallback>
                <p:oleObj name="Document" r:id="rId6" imgW="5760720" imgH="87487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45213" y="1773238"/>
                        <a:ext cx="2387227" cy="36247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fr-FR" dirty="0"/>
              <a:t> Partie I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724928"/>
            <a:ext cx="5940152" cy="249616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endParaRPr lang="fr-FR" dirty="0"/>
          </a:p>
          <a:p>
            <a:pPr algn="l">
              <a:buFont typeface="Wingdings" pitchFamily="2" charset="2"/>
              <a:buChar char="Ø"/>
            </a:pPr>
            <a:endParaRPr lang="fr-FR" dirty="0"/>
          </a:p>
          <a:p>
            <a:pPr algn="l">
              <a:buFont typeface="Wingdings" pitchFamily="2" charset="2"/>
              <a:buChar char="Ø"/>
            </a:pPr>
            <a:endParaRPr lang="fr-FR" dirty="0"/>
          </a:p>
          <a:p>
            <a:pPr algn="ctr"/>
            <a:r>
              <a:rPr lang="fr-FR" dirty="0"/>
              <a:t>FONDAMENTAUX DU DROIT D’AUTEUR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3528" y="638132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Antoine Casanova - Avocat</a:t>
            </a:r>
          </a:p>
        </p:txBody>
      </p:sp>
      <p:pic>
        <p:nvPicPr>
          <p:cNvPr id="6" name="Picture 2" descr="C:\Users\acasanova\Desktop\LOGO_GOBELI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733256"/>
            <a:ext cx="1069042" cy="92650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fr-FR" dirty="0"/>
              <a:t> Valoriser la création</a:t>
            </a:r>
            <a:br>
              <a:rPr lang="fr-FR" dirty="0"/>
            </a:br>
            <a:r>
              <a:rPr lang="fr-FR" dirty="0"/>
              <a:t>les contenus utilisateurs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2924944"/>
            <a:ext cx="8568952" cy="3168352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Affaire Morel c/ AFP et Getty image</a:t>
            </a:r>
          </a:p>
          <a:p>
            <a:pPr lvl="1" algn="l">
              <a:buFont typeface="Arial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 Photos publiées sur </a:t>
            </a:r>
            <a:r>
              <a:rPr lang="fr-FR" dirty="0" err="1">
                <a:solidFill>
                  <a:schemeClr val="tx1"/>
                </a:solidFill>
              </a:rPr>
              <a:t>Twitter</a:t>
            </a:r>
            <a:endParaRPr lang="fr-FR" dirty="0">
              <a:solidFill>
                <a:schemeClr val="tx1"/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 Reprises par AFP</a:t>
            </a:r>
          </a:p>
          <a:p>
            <a:pPr lvl="1" algn="l"/>
            <a:endParaRPr lang="fr-FR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1,2 millions $ de dommages et intérêts</a:t>
            </a:r>
          </a:p>
          <a:p>
            <a:pPr lvl="1" algn="l">
              <a:buFont typeface="Arial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 Quid si reprise par </a:t>
            </a:r>
            <a:r>
              <a:rPr lang="fr-FR" dirty="0" err="1">
                <a:solidFill>
                  <a:schemeClr val="tx1"/>
                </a:solidFill>
              </a:rPr>
              <a:t>Twitter</a:t>
            </a:r>
            <a:r>
              <a:rPr lang="fr-FR" dirty="0">
                <a:solidFill>
                  <a:schemeClr val="tx1"/>
                </a:solidFill>
              </a:rPr>
              <a:t> puis cession à AFP ?</a:t>
            </a:r>
          </a:p>
          <a:p>
            <a:pPr algn="l">
              <a:buFont typeface="Wingdings" pitchFamily="2" charset="2"/>
              <a:buChar char="Ø"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638132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Antoine Casanova - Avocat</a:t>
            </a:r>
          </a:p>
        </p:txBody>
      </p:sp>
      <p:pic>
        <p:nvPicPr>
          <p:cNvPr id="6" name="Picture 2" descr="C:\Users\acasanova\Desktop\LOGO_GOBELI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733256"/>
            <a:ext cx="1069042" cy="92650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fr-FR" dirty="0"/>
              <a:t>MERCI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2924944"/>
            <a:ext cx="8568952" cy="367240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Antoine Casanova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Avocat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2600" dirty="0">
                <a:solidFill>
                  <a:schemeClr val="tx1"/>
                </a:solidFill>
              </a:rPr>
              <a:t>Droit des nouvelles technologies</a:t>
            </a:r>
          </a:p>
          <a:p>
            <a:pPr algn="ctr"/>
            <a:r>
              <a:rPr lang="fr-FR" sz="2600" dirty="0">
                <a:solidFill>
                  <a:schemeClr val="tx1"/>
                </a:solidFill>
              </a:rPr>
              <a:t>Propriété intellectuelle</a:t>
            </a:r>
          </a:p>
          <a:p>
            <a:pPr algn="l"/>
            <a:endParaRPr lang="fr-FR" sz="2200" dirty="0">
              <a:solidFill>
                <a:schemeClr val="tx1"/>
              </a:solidFill>
            </a:endParaRPr>
          </a:p>
          <a:p>
            <a:pPr algn="l"/>
            <a:endParaRPr lang="fr-FR" sz="2200" dirty="0">
              <a:solidFill>
                <a:schemeClr val="tx1"/>
              </a:solidFill>
            </a:endParaRPr>
          </a:p>
          <a:p>
            <a:pPr algn="l"/>
            <a:endParaRPr lang="fr-FR" sz="2200" dirty="0">
              <a:solidFill>
                <a:schemeClr val="tx1"/>
              </a:solidFill>
            </a:endParaRPr>
          </a:p>
          <a:p>
            <a:pPr algn="l"/>
            <a:r>
              <a:rPr lang="fr-FR" sz="2200" dirty="0">
                <a:solidFill>
                  <a:schemeClr val="tx1"/>
                </a:solidFill>
              </a:rPr>
              <a:t>56 venue Victor Hugo	 		a.casanova.avocat@gmail.com</a:t>
            </a:r>
          </a:p>
          <a:p>
            <a:pPr algn="l"/>
            <a:r>
              <a:rPr lang="fr-FR" sz="2200" dirty="0">
                <a:solidFill>
                  <a:schemeClr val="tx1"/>
                </a:solidFill>
              </a:rPr>
              <a:t>75116 - Paris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3528" y="638132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Antoine Casanova - Avocat</a:t>
            </a:r>
          </a:p>
        </p:txBody>
      </p:sp>
      <p:pic>
        <p:nvPicPr>
          <p:cNvPr id="6" name="Picture 2" descr="C:\Users\acasanova\Desktop\LOGO_GOBELI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733256"/>
            <a:ext cx="1069042" cy="92650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fr-FR" dirty="0"/>
              <a:t> Les fondamentaux du droit d’auteur</a:t>
            </a:r>
            <a:br>
              <a:rPr lang="fr-FR" dirty="0"/>
            </a:br>
            <a:r>
              <a:rPr lang="fr-FR" dirty="0"/>
              <a:t>La notion d’œuvre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2924944"/>
            <a:ext cx="7920880" cy="3168352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Création matérialisée</a:t>
            </a:r>
          </a:p>
          <a:p>
            <a:pPr lvl="1" algn="l">
              <a:buFont typeface="Arial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 ≠ idée / concept (Ex: TV shows)</a:t>
            </a:r>
          </a:p>
          <a:p>
            <a:pPr lvl="1" algn="l">
              <a:buFont typeface="Arial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Originalité ≠ nouveauté</a:t>
            </a:r>
          </a:p>
          <a:p>
            <a:pPr lvl="1" algn="l">
              <a:buFont typeface="Arial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Personnalité de l’auteur</a:t>
            </a:r>
          </a:p>
          <a:p>
            <a:pPr lvl="1" algn="l">
              <a:buFont typeface="Arial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Indépendance du mérite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3528" y="638132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Antoine Casanova - Avocat</a:t>
            </a:r>
          </a:p>
        </p:txBody>
      </p:sp>
      <p:pic>
        <p:nvPicPr>
          <p:cNvPr id="6" name="Picture 2" descr="C:\Users\acasanova\Desktop\LOGO_GOBELI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733256"/>
            <a:ext cx="1069042" cy="92650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fr-FR" dirty="0"/>
              <a:t> Les fondamentaux du droit d’auteur</a:t>
            </a:r>
            <a:br>
              <a:rPr lang="fr-FR" dirty="0"/>
            </a:br>
            <a:r>
              <a:rPr lang="fr-FR" dirty="0"/>
              <a:t>Typologie des œuvres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2924944"/>
            <a:ext cx="7920880" cy="3168352"/>
          </a:xfrm>
        </p:spPr>
        <p:txBody>
          <a:bodyPr>
            <a:normAutofit fontScale="85000" lnSpcReduction="20000"/>
          </a:bodyPr>
          <a:lstStyle/>
          <a:p>
            <a:pPr algn="l">
              <a:buFont typeface="Wingdings" pitchFamily="2" charset="2"/>
              <a:buChar char="Ø"/>
            </a:pPr>
            <a:endParaRPr lang="fr-FR" b="1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fr-FR" b="1" dirty="0">
                <a:solidFill>
                  <a:schemeClr val="tx1"/>
                </a:solidFill>
              </a:rPr>
              <a:t>Œuvres classiques</a:t>
            </a:r>
          </a:p>
          <a:p>
            <a:pPr lvl="1" algn="l">
              <a:buFont typeface="Arial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Littérature, peinture, sculpture</a:t>
            </a:r>
          </a:p>
          <a:p>
            <a:pPr lvl="1" algn="l">
              <a:buFont typeface="Arial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fr-FR" b="1" dirty="0">
                <a:solidFill>
                  <a:schemeClr val="tx1"/>
                </a:solidFill>
              </a:rPr>
              <a:t>Œuvres musicales</a:t>
            </a:r>
          </a:p>
          <a:p>
            <a:pPr lvl="1" algn="l">
              <a:buFont typeface="Arial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Mélodie, paroles</a:t>
            </a:r>
          </a:p>
          <a:p>
            <a:pPr lvl="1" algn="l">
              <a:buFont typeface="Arial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fr-FR" b="1" dirty="0">
                <a:solidFill>
                  <a:schemeClr val="tx1"/>
                </a:solidFill>
              </a:rPr>
              <a:t>Œuvres audiovisuelles</a:t>
            </a:r>
          </a:p>
          <a:p>
            <a:pPr lvl="1" algn="l">
              <a:buFont typeface="Arial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Linéaire ≠ interactive</a:t>
            </a:r>
          </a:p>
          <a:p>
            <a:pPr algn="l">
              <a:buFont typeface="Wingdings" pitchFamily="2" charset="2"/>
              <a:buChar char="Ø"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638132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Antoine Casanova - Avocat</a:t>
            </a:r>
          </a:p>
        </p:txBody>
      </p:sp>
      <p:pic>
        <p:nvPicPr>
          <p:cNvPr id="6" name="Picture 2" descr="C:\Users\acasanova\Desktop\LOGO_GOBELI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733256"/>
            <a:ext cx="1069042" cy="92650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fr-FR" dirty="0"/>
              <a:t> Les fondamentaux du droit d’auteur</a:t>
            </a:r>
            <a:br>
              <a:rPr lang="fr-FR" dirty="0"/>
            </a:br>
            <a:r>
              <a:rPr lang="fr-FR" dirty="0"/>
              <a:t>Typologie des œuvres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2924944"/>
            <a:ext cx="7920880" cy="3168352"/>
          </a:xfrm>
        </p:spPr>
        <p:txBody>
          <a:bodyPr>
            <a:normAutofit lnSpcReduction="10000"/>
          </a:bodyPr>
          <a:lstStyle/>
          <a:p>
            <a:pPr algn="l">
              <a:buFont typeface="Wingdings" pitchFamily="2" charset="2"/>
              <a:buChar char="Ø"/>
            </a:pPr>
            <a:r>
              <a:rPr lang="fr-FR" b="1" dirty="0">
                <a:solidFill>
                  <a:schemeClr val="tx1"/>
                </a:solidFill>
              </a:rPr>
              <a:t>La photographie : </a:t>
            </a:r>
            <a:r>
              <a:rPr lang="fr-FR" sz="2800" dirty="0">
                <a:solidFill>
                  <a:schemeClr val="tx1"/>
                </a:solidFill>
              </a:rPr>
              <a:t>révolution du numérique</a:t>
            </a:r>
          </a:p>
          <a:p>
            <a:pPr lvl="1" algn="l">
              <a:buFont typeface="Arial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 L’évolution technique modifie l’appréciation de l’originalité</a:t>
            </a:r>
          </a:p>
          <a:p>
            <a:pPr lvl="1" algn="l">
              <a:buFont typeface="Arial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 l’évolution technique modifie l’usage de la photographie</a:t>
            </a:r>
          </a:p>
          <a:p>
            <a:pPr lvl="1" algn="l">
              <a:buFont typeface="Arial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lvl="1" algn="l"/>
            <a:r>
              <a:rPr lang="fr-FR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3528" y="638132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Antoine Casanova - Avocat</a:t>
            </a:r>
          </a:p>
        </p:txBody>
      </p:sp>
      <p:pic>
        <p:nvPicPr>
          <p:cNvPr id="6" name="Picture 2" descr="C:\Users\acasanova\Desktop\LOGO_GOBELI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733256"/>
            <a:ext cx="1069042" cy="92650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fr-FR" dirty="0"/>
              <a:t> Les fondamentaux du droit d’auteur</a:t>
            </a:r>
            <a:br>
              <a:rPr lang="fr-FR" dirty="0"/>
            </a:br>
            <a:r>
              <a:rPr lang="fr-FR" dirty="0"/>
              <a:t>Typologie des œuvres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2924944"/>
            <a:ext cx="7920880" cy="3168352"/>
          </a:xfrm>
        </p:spPr>
        <p:txBody>
          <a:bodyPr>
            <a:normAutofit fontScale="92500" lnSpcReduction="10000"/>
          </a:bodyPr>
          <a:lstStyle/>
          <a:p>
            <a:pPr lvl="1" algn="l">
              <a:buFont typeface="Arial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fr-FR" b="1" dirty="0">
                <a:solidFill>
                  <a:schemeClr val="tx1"/>
                </a:solidFill>
              </a:rPr>
              <a:t>Œuvres logicielles</a:t>
            </a:r>
          </a:p>
          <a:p>
            <a:pPr lvl="1" algn="l">
              <a:buFont typeface="Arial" pitchFamily="34" charset="0"/>
              <a:buChar char="•"/>
            </a:pP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programmes d’ordinateur</a:t>
            </a:r>
          </a:p>
          <a:p>
            <a:pPr lvl="1" algn="l">
              <a:buFont typeface="Arial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 Applications mobiles</a:t>
            </a:r>
          </a:p>
          <a:p>
            <a:pPr algn="l">
              <a:buFont typeface="Wingdings" pitchFamily="2" charset="2"/>
              <a:buChar char="Ø"/>
            </a:pPr>
            <a:endParaRPr lang="fr-FR" b="1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fr-FR" b="1" dirty="0">
                <a:solidFill>
                  <a:schemeClr val="tx1"/>
                </a:solidFill>
              </a:rPr>
              <a:t>Œuvres multimédia</a:t>
            </a:r>
          </a:p>
          <a:p>
            <a:pPr lvl="1" algn="l">
              <a:buFont typeface="Arial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 Interactivité</a:t>
            </a:r>
          </a:p>
          <a:p>
            <a:pPr lvl="1" algn="l">
              <a:buFont typeface="Arial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 Aucun régime défini</a:t>
            </a:r>
          </a:p>
          <a:p>
            <a:pPr lvl="1" algn="l">
              <a:buFont typeface="Arial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638132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Antoine Casanova - Avocat</a:t>
            </a:r>
          </a:p>
        </p:txBody>
      </p:sp>
      <p:pic>
        <p:nvPicPr>
          <p:cNvPr id="6" name="Picture 2" descr="C:\Users\acasanova\Desktop\LOGO_GOBELI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733256"/>
            <a:ext cx="1069042" cy="92650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fr-FR" dirty="0"/>
              <a:t> Les fondamentaux du droit d’auteur</a:t>
            </a:r>
            <a:br>
              <a:rPr lang="fr-FR" dirty="0"/>
            </a:br>
            <a:r>
              <a:rPr lang="fr-FR" dirty="0"/>
              <a:t>Typologie des œuvres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2924944"/>
            <a:ext cx="7920880" cy="3168352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fr-FR" b="1" dirty="0">
                <a:solidFill>
                  <a:schemeClr val="tx1"/>
                </a:solidFill>
              </a:rPr>
              <a:t>Qualification = régime applicable</a:t>
            </a:r>
          </a:p>
          <a:p>
            <a:pPr lvl="1" algn="l">
              <a:buFont typeface="Arial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Œuvres avec régime défini</a:t>
            </a:r>
          </a:p>
          <a:p>
            <a:pPr lvl="2" algn="l">
              <a:buFont typeface="Arial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 Contrat d’édition, contrat de production audiovisuelle</a:t>
            </a:r>
          </a:p>
          <a:p>
            <a:pPr lvl="2" algn="l"/>
            <a:endParaRPr lang="fr-FR" dirty="0">
              <a:solidFill>
                <a:schemeClr val="tx1"/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Œuvres sans régime défini : latitude augmentée</a:t>
            </a:r>
          </a:p>
          <a:p>
            <a:pPr lvl="2" algn="l">
              <a:buFont typeface="Arial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lvl="2" algn="l">
              <a:buFont typeface="Arial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lvl="2" algn="l">
              <a:buFont typeface="Arial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lvl="2" algn="l">
              <a:buFont typeface="Arial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638132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Antoine Casanova - Avocat</a:t>
            </a:r>
          </a:p>
        </p:txBody>
      </p:sp>
      <p:pic>
        <p:nvPicPr>
          <p:cNvPr id="6" name="Picture 2" descr="C:\Users\acasanova\Desktop\LOGO_GOBELI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733256"/>
            <a:ext cx="1069042" cy="92650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fr-FR" dirty="0"/>
              <a:t> Les fondamentaux du droit d’auteur</a:t>
            </a:r>
            <a:br>
              <a:rPr lang="fr-FR" dirty="0"/>
            </a:br>
            <a:r>
              <a:rPr lang="fr-FR" dirty="0"/>
              <a:t>Exemple de problématique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2924944"/>
            <a:ext cx="8280920" cy="3168352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fr-FR" b="1" dirty="0">
                <a:solidFill>
                  <a:schemeClr val="tx1"/>
                </a:solidFill>
              </a:rPr>
              <a:t>Exemple : le problème du jeu vidéo</a:t>
            </a:r>
          </a:p>
          <a:p>
            <a:pPr algn="l">
              <a:buFont typeface="Wingdings" pitchFamily="2" charset="2"/>
              <a:buChar char="Ø"/>
            </a:pPr>
            <a:endParaRPr lang="fr-FR" b="1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Œuvre logicielle ?</a:t>
            </a:r>
          </a:p>
          <a:p>
            <a:pPr algn="l">
              <a:buFont typeface="Wingdings" pitchFamily="2" charset="2"/>
              <a:buChar char="Ø"/>
            </a:pPr>
            <a:endParaRPr lang="fr-FR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Œuvre multimédia?</a:t>
            </a:r>
          </a:p>
          <a:p>
            <a:pPr algn="l">
              <a:buFont typeface="Wingdings" pitchFamily="2" charset="2"/>
              <a:buChar char="Ø"/>
            </a:pPr>
            <a:endParaRPr lang="fr-FR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Application distributive ?</a:t>
            </a:r>
          </a:p>
          <a:p>
            <a:pPr lvl="1" algn="l"/>
            <a:endParaRPr lang="fr-FR" dirty="0">
              <a:solidFill>
                <a:schemeClr val="tx1"/>
              </a:solidFill>
            </a:endParaRPr>
          </a:p>
          <a:p>
            <a:pPr lvl="2" algn="l">
              <a:buFont typeface="Arial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lvl="2" algn="l">
              <a:buFont typeface="Arial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638132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Antoine Casanova - Avocat</a:t>
            </a:r>
          </a:p>
        </p:txBody>
      </p:sp>
      <p:pic>
        <p:nvPicPr>
          <p:cNvPr id="6" name="Picture 2" descr="C:\Users\acasanova\Desktop\LOGO_GOBELI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733256"/>
            <a:ext cx="1069042" cy="92650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USINESS_PC.potx" id="{BAFF1E8F-C020-4019-A3CB-49C21C7085B6}" vid="{52D4BC55-2C62-42F5-8F27-D3E87096B177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USINESS_PC.potx" id="{BAFF1E8F-C020-4019-A3CB-49C21C7085B6}" vid="{52D4BC55-2C62-42F5-8F27-D3E87096B177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1344</TotalTime>
  <Words>935</Words>
  <Application>Microsoft Macintosh PowerPoint</Application>
  <PresentationFormat>Affichage à l'écran (4:3)</PresentationFormat>
  <Paragraphs>273</Paragraphs>
  <Slides>31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40" baseType="lpstr">
      <vt:lpstr>Arial</vt:lpstr>
      <vt:lpstr>Calibri</vt:lpstr>
      <vt:lpstr>Segoe UI Black</vt:lpstr>
      <vt:lpstr>Segoe UI Semilight</vt:lpstr>
      <vt:lpstr>SegoeBook</vt:lpstr>
      <vt:lpstr>Wingdings</vt:lpstr>
      <vt:lpstr>1_Thème Office</vt:lpstr>
      <vt:lpstr>Thème Office</vt:lpstr>
      <vt:lpstr>Document</vt:lpstr>
      <vt:lpstr>Droit d’auteur et droit de la communication dans la diffusion numérique </vt:lpstr>
      <vt:lpstr> SOMMAIRE</vt:lpstr>
      <vt:lpstr> Partie I</vt:lpstr>
      <vt:lpstr> Les fondamentaux du droit d’auteur La notion d’œuvre</vt:lpstr>
      <vt:lpstr> Les fondamentaux du droit d’auteur Typologie des œuvres</vt:lpstr>
      <vt:lpstr> Les fondamentaux du droit d’auteur Typologie des œuvres</vt:lpstr>
      <vt:lpstr> Les fondamentaux du droit d’auteur Typologie des œuvres</vt:lpstr>
      <vt:lpstr> Les fondamentaux du droit d’auteur Typologie des œuvres</vt:lpstr>
      <vt:lpstr> Les fondamentaux du droit d’auteur Exemple de problématique</vt:lpstr>
      <vt:lpstr> Les fondamentaux du droit d’auteur Titularité des droits d’auteur</vt:lpstr>
      <vt:lpstr> Les fondamentaux du droit d’auteur Titularité des droits d’auteur</vt:lpstr>
      <vt:lpstr> Les fondamentaux du droit d’auteur La cession de droit</vt:lpstr>
      <vt:lpstr> Les fondamentaux du droit d’auteur Composantes du droit d’auteur</vt:lpstr>
      <vt:lpstr> Les fondamentaux du droit d’auteur Cession des droits</vt:lpstr>
      <vt:lpstr> Les fondamentaux du droit d’auteur Composantes du droit d’auteur</vt:lpstr>
      <vt:lpstr> Les fondamentaux du droit d’auteur Droit moral et vie économique </vt:lpstr>
      <vt:lpstr> Partie II</vt:lpstr>
      <vt:lpstr>Les fondamentaux du droit de la communication électronique </vt:lpstr>
      <vt:lpstr>Les fondamentaux du droit de la communication électronique</vt:lpstr>
      <vt:lpstr> Les fondamentaux du droit de la communication électronique Les acteurs</vt:lpstr>
      <vt:lpstr> Les fondamentaux du droit de la communication électronique La responsabilité des acteurs</vt:lpstr>
      <vt:lpstr> Les fondamentaux du droit de la communication électronique La responsabilité des acteurs</vt:lpstr>
      <vt:lpstr>  Les fondamentaux du droit de la communication électronique Aménager sa responsabilité</vt:lpstr>
      <vt:lpstr> Les fondamentaux du droit de la communication électronique Aménager sa responsabilité</vt:lpstr>
      <vt:lpstr> Les fondamentaux du droit de la communication électronique Données personnelles</vt:lpstr>
      <vt:lpstr> Partie III</vt:lpstr>
      <vt:lpstr>  Valoriser l’œuvre numérique marque et nom de domaine</vt:lpstr>
      <vt:lpstr> Valoriser l’œuvre et les contenus utilisateurs</vt:lpstr>
      <vt:lpstr> Valoriser et les contenus utilisateurs</vt:lpstr>
      <vt:lpstr> Valoriser la création les contenus utilisateurs</vt:lpstr>
      <vt:lpstr>MERCI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M2 Management des organisations culturel</dc:title>
  <dc:creator>casanova antoine</dc:creator>
  <cp:lastModifiedBy>Microsoft Office User</cp:lastModifiedBy>
  <cp:revision>117</cp:revision>
  <dcterms:created xsi:type="dcterms:W3CDTF">2014-03-11T09:59:01Z</dcterms:created>
  <dcterms:modified xsi:type="dcterms:W3CDTF">2018-11-19T16:06:22Z</dcterms:modified>
</cp:coreProperties>
</file>